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97" r:id="rId3"/>
    <p:sldId id="282" r:id="rId4"/>
    <p:sldId id="283" r:id="rId5"/>
    <p:sldId id="285" r:id="rId6"/>
    <p:sldId id="286" r:id="rId7"/>
    <p:sldId id="259" r:id="rId8"/>
    <p:sldId id="287" r:id="rId9"/>
    <p:sldId id="260" r:id="rId10"/>
    <p:sldId id="299" r:id="rId11"/>
    <p:sldId id="262" r:id="rId12"/>
    <p:sldId id="263" r:id="rId13"/>
    <p:sldId id="264" r:id="rId14"/>
    <p:sldId id="281" r:id="rId15"/>
    <p:sldId id="279" r:id="rId16"/>
    <p:sldId id="266" r:id="rId17"/>
    <p:sldId id="268" r:id="rId18"/>
    <p:sldId id="291" r:id="rId19"/>
    <p:sldId id="271" r:id="rId20"/>
    <p:sldId id="272" r:id="rId21"/>
    <p:sldId id="273" r:id="rId22"/>
    <p:sldId id="294" r:id="rId23"/>
    <p:sldId id="292" r:id="rId24"/>
    <p:sldId id="293" r:id="rId25"/>
    <p:sldId id="298" r:id="rId26"/>
    <p:sldId id="30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E05CB"/>
    <a:srgbClr val="EE30E5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51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93"/>
          <c:y val="0.10120529466579099"/>
          <c:w val="0.78472992224226745"/>
          <c:h val="0.6971038456645316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423,4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2027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#,##0.00">
                  <c:v>28329.9</c:v>
                </c:pt>
                <c:pt idx="1">
                  <c:v>17648.2</c:v>
                </c:pt>
                <c:pt idx="2">
                  <c:v>14739.4</c:v>
                </c:pt>
                <c:pt idx="3">
                  <c:v>13768.3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2027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15090176"/>
        <c:axId val="115091712"/>
        <c:axId val="0"/>
      </c:bar3DChart>
      <c:catAx>
        <c:axId val="115090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91712"/>
        <c:crosses val="autoZero"/>
        <c:auto val="1"/>
        <c:lblAlgn val="ctr"/>
        <c:lblOffset val="100"/>
        <c:tickLblSkip val="1"/>
        <c:tickMarkSkip val="1"/>
      </c:catAx>
      <c:valAx>
        <c:axId val="115091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9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223498104403668"/>
          <c:y val="0.11344589170896847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2025 г.</c:v>
                </c:pt>
                <c:pt idx="1">
                  <c:v>план 2025 г.</c:v>
                </c:pt>
                <c:pt idx="2">
                  <c:v> 2026 год</c:v>
                </c:pt>
                <c:pt idx="3">
                  <c:v>2027 год</c:v>
                </c:pt>
                <c:pt idx="4">
                  <c:v> 2028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8571.5</c:v>
                </c:pt>
                <c:pt idx="1">
                  <c:v>8486.2999999999993</c:v>
                </c:pt>
                <c:pt idx="2">
                  <c:v>7678.2</c:v>
                </c:pt>
                <c:pt idx="3">
                  <c:v>8232.7999999999993</c:v>
                </c:pt>
                <c:pt idx="4">
                  <c:v>8419.1</c:v>
                </c:pt>
                <c:pt idx="6">
                  <c:v>0</c:v>
                </c:pt>
              </c:numCache>
            </c:numRef>
          </c:val>
        </c:ser>
        <c:shape val="cylinder"/>
        <c:axId val="125809792"/>
        <c:axId val="125811328"/>
        <c:axId val="125781760"/>
      </c:bar3DChart>
      <c:catAx>
        <c:axId val="125809792"/>
        <c:scaling>
          <c:orientation val="minMax"/>
        </c:scaling>
        <c:axPos val="b"/>
        <c:majorTickMark val="none"/>
        <c:tickLblPos val="nextTo"/>
        <c:crossAx val="125811328"/>
        <c:crosses val="autoZero"/>
        <c:auto val="1"/>
        <c:lblAlgn val="ctr"/>
        <c:lblOffset val="100"/>
        <c:noMultiLvlLbl val="1"/>
      </c:catAx>
      <c:valAx>
        <c:axId val="12581132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25809792"/>
        <c:crosses val="autoZero"/>
        <c:crossBetween val="between"/>
      </c:valAx>
      <c:serAx>
        <c:axId val="125781760"/>
        <c:scaling>
          <c:orientation val="minMax"/>
        </c:scaling>
        <c:delete val="1"/>
        <c:axPos val="b"/>
        <c:tickLblPos val="none"/>
        <c:crossAx val="125811328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985E-2"/>
          <c:y val="6.7894298108218884E-2"/>
          <c:w val="0.95370370370370372"/>
          <c:h val="0.92624781646057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6"/>
          </c:dPt>
          <c:dLbls>
            <c:dLbl>
              <c:idx val="0"/>
              <c:layout>
                <c:manualLayout>
                  <c:x val="-1.5432098765432154E-3"/>
                  <c:y val="8.091706001348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34,9%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6.5088825702342881E-2"/>
                  <c:y val="-0.145650920405010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56,6%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3271726450860308E-2"/>
                  <c:y val="0.320971004720161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4.78395061728394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компенсации затрат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33950617283950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 /х</a:t>
                    </a:r>
                    <a:r>
                      <a:rPr lang="ru-RU" baseline="0" dirty="0" smtClean="0"/>
                      <a:t>0,9%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3000</c:v>
                </c:pt>
                <c:pt idx="1">
                  <c:v>6726.9</c:v>
                </c:pt>
                <c:pt idx="2">
                  <c:v>0</c:v>
                </c:pt>
                <c:pt idx="3">
                  <c:v>1.8</c:v>
                </c:pt>
                <c:pt idx="4">
                  <c:v>0</c:v>
                </c:pt>
                <c:pt idx="5">
                  <c:v>231.7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73"/>
          <c:y val="2.748147574919239E-2"/>
          <c:w val="0.66791204918829594"/>
          <c:h val="0.63299831685658892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2026год</c:v>
                </c:pt>
                <c:pt idx="2">
                  <c:v>2027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1627.4</c:v>
                </c:pt>
                <c:pt idx="1">
                  <c:v>400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2026год</c:v>
                </c:pt>
                <c:pt idx="2">
                  <c:v>2027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165.4</c:v>
                </c:pt>
                <c:pt idx="1">
                  <c:v>243</c:v>
                </c:pt>
                <c:pt idx="2">
                  <c:v>269.89999999999998</c:v>
                </c:pt>
                <c:pt idx="3">
                  <c:v>341.8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2026год</c:v>
                </c:pt>
                <c:pt idx="2">
                  <c:v>2027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7981.4</c:v>
                </c:pt>
                <c:pt idx="1">
                  <c:v>7867</c:v>
                </c:pt>
                <c:pt idx="2">
                  <c:v>6145.5</c:v>
                </c:pt>
                <c:pt idx="3">
                  <c:v>5007.2</c:v>
                </c:pt>
              </c:numCache>
            </c:numRef>
          </c:val>
        </c:ser>
        <c:gapWidth val="95"/>
        <c:gapDepth val="95"/>
        <c:shape val="cylinder"/>
        <c:axId val="128894848"/>
        <c:axId val="128896384"/>
        <c:axId val="0"/>
      </c:bar3DChart>
      <c:catAx>
        <c:axId val="128894848"/>
        <c:scaling>
          <c:orientation val="minMax"/>
        </c:scaling>
        <c:axPos val="b"/>
        <c:majorTickMark val="none"/>
        <c:tickLblPos val="nextTo"/>
        <c:crossAx val="128896384"/>
        <c:crosses val="autoZero"/>
        <c:auto val="1"/>
        <c:lblAlgn val="ctr"/>
        <c:lblOffset val="100"/>
        <c:noMultiLvlLbl val="1"/>
      </c:catAx>
      <c:valAx>
        <c:axId val="1288963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8894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68"/>
          <c:w val="0.81177141031949229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2025 года</c:v>
                </c:pt>
                <c:pt idx="1">
                  <c:v>2026 года </c:v>
                </c:pt>
                <c:pt idx="2">
                  <c:v>2027 года</c:v>
                </c:pt>
                <c:pt idx="3">
                  <c:v> 2028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2117.1</c:v>
                </c:pt>
                <c:pt idx="1">
                  <c:v>3000</c:v>
                </c:pt>
                <c:pt idx="2">
                  <c:v>3666.7</c:v>
                </c:pt>
                <c:pt idx="3">
                  <c:v>3752.4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2025 года</c:v>
                </c:pt>
                <c:pt idx="1">
                  <c:v>2026 года </c:v>
                </c:pt>
                <c:pt idx="2">
                  <c:v>2027 года</c:v>
                </c:pt>
                <c:pt idx="3">
                  <c:v> 2028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2025 года</c:v>
                </c:pt>
                <c:pt idx="1">
                  <c:v>2026 года </c:v>
                </c:pt>
                <c:pt idx="2">
                  <c:v>2027 года</c:v>
                </c:pt>
                <c:pt idx="3">
                  <c:v> 2028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13645824"/>
        <c:axId val="113659904"/>
        <c:axId val="0"/>
      </c:bar3DChart>
      <c:catAx>
        <c:axId val="1136458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13659904"/>
        <c:crosses val="autoZero"/>
        <c:auto val="1"/>
        <c:lblAlgn val="ctr"/>
        <c:lblOffset val="100"/>
        <c:noMultiLvlLbl val="1"/>
      </c:catAx>
      <c:valAx>
        <c:axId val="113659904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1364582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8.0554991741090487E-2"/>
                  <c:y val="-3.03520910849523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182,0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184.3</c:v>
                </c:pt>
                <c:pt idx="1">
                  <c:v>182</c:v>
                </c:pt>
                <c:pt idx="2">
                  <c:v>182</c:v>
                </c:pt>
                <c:pt idx="3">
                  <c:v>182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ylinder"/>
        <c:axId val="113699456"/>
        <c:axId val="115216768"/>
        <c:axId val="128901120"/>
      </c:bar3DChart>
      <c:catAx>
        <c:axId val="113699456"/>
        <c:scaling>
          <c:orientation val="minMax"/>
        </c:scaling>
        <c:axPos val="b"/>
        <c:majorTickMark val="none"/>
        <c:tickLblPos val="nextTo"/>
        <c:crossAx val="115216768"/>
        <c:crosses val="autoZero"/>
        <c:auto val="1"/>
        <c:lblAlgn val="ctr"/>
        <c:lblOffset val="100"/>
        <c:noMultiLvlLbl val="1"/>
      </c:catAx>
      <c:valAx>
        <c:axId val="11521676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3699456"/>
        <c:crosses val="autoZero"/>
        <c:crossBetween val="between"/>
      </c:valAx>
      <c:serAx>
        <c:axId val="128901120"/>
        <c:scaling>
          <c:orientation val="minMax"/>
        </c:scaling>
        <c:delete val="1"/>
        <c:axPos val="b"/>
        <c:majorTickMark val="cross"/>
        <c:minorTickMark val="cross"/>
        <c:tickLblPos val="none"/>
        <c:crossAx val="115216768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9022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3690,5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4232,2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 2026 год</c:v>
                </c:pt>
                <c:pt idx="2">
                  <c:v> 2027 год</c:v>
                </c:pt>
                <c:pt idx="3">
                  <c:v> 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4656.6000000000004</c:v>
                </c:pt>
                <c:pt idx="1">
                  <c:v>6544.9</c:v>
                </c:pt>
                <c:pt idx="2">
                  <c:v>6544.9</c:v>
                </c:pt>
                <c:pt idx="3">
                  <c:v>6544.9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 2026 год</c:v>
                </c:pt>
                <c:pt idx="2">
                  <c:v> 2027 год</c:v>
                </c:pt>
                <c:pt idx="3">
                  <c:v> 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 2026 год</c:v>
                </c:pt>
                <c:pt idx="2">
                  <c:v> 2027 год</c:v>
                </c:pt>
                <c:pt idx="3">
                  <c:v> 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95"/>
        <c:gapDepth val="95"/>
        <c:shape val="cylinder"/>
        <c:axId val="115276416"/>
        <c:axId val="115298688"/>
        <c:axId val="0"/>
      </c:bar3DChart>
      <c:catAx>
        <c:axId val="115276416"/>
        <c:scaling>
          <c:orientation val="minMax"/>
        </c:scaling>
        <c:axPos val="b"/>
        <c:numFmt formatCode="General" sourceLinked="1"/>
        <c:majorTickMark val="none"/>
        <c:tickLblPos val="nextTo"/>
        <c:crossAx val="115298688"/>
        <c:crosses val="autoZero"/>
        <c:auto val="1"/>
        <c:lblAlgn val="ctr"/>
        <c:lblOffset val="100"/>
        <c:noMultiLvlLbl val="1"/>
      </c:catAx>
      <c:valAx>
        <c:axId val="11529868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527641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4.2309675232228193E-2"/>
          <c:y val="9.7057477212116397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384432148484924E-2"/>
                  <c:y val="-6.0661545197627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,01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5.7064312355088291E-3"/>
                  <c:y val="-0.2970751900648814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0104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4508,0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0357495606495402"/>
                  <c:y val="-7.83546949010869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137,7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2,4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34431674583755095"/>
                  <c:y val="0.187039565338534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0104</a:t>
                    </a:r>
                  </a:p>
                  <a:p>
                    <a:r>
                      <a:rPr lang="ru-RU" dirty="0" smtClean="0"/>
                      <a:t>5476,6</a:t>
                    </a:r>
                  </a:p>
                  <a:p>
                    <a:r>
                      <a:rPr lang="ru-RU" dirty="0" smtClean="0"/>
                      <a:t>97,4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0">
                  <c:v>0111</c:v>
                </c:pt>
                <c:pt idx="1">
                  <c:v>0104</c:v>
                </c:pt>
                <c:pt idx="2">
                  <c:v>0106</c:v>
                </c:pt>
                <c:pt idx="3">
                  <c:v>0113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7173.6</c:v>
                </c:pt>
                <c:pt idx="2">
                  <c:v>38.9</c:v>
                </c:pt>
                <c:pt idx="3">
                  <c:v>48.5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plotArea>
      <c:layout>
        <c:manualLayout>
          <c:layoutTarget val="inner"/>
          <c:xMode val="edge"/>
          <c:yMode val="edge"/>
          <c:x val="7.9271272041147173E-2"/>
          <c:y val="8.027744337747475E-2"/>
          <c:w val="0.80120616531448041"/>
          <c:h val="0.79677874520563252"/>
        </c:manualLayout>
      </c:layout>
      <c:barChart>
        <c:barDir val="col"/>
        <c:grouping val="clustered"/>
        <c:gapWidth val="100"/>
        <c:axId val="115209728"/>
        <c:axId val="115211264"/>
      </c:barChart>
      <c:catAx>
        <c:axId val="115209728"/>
        <c:scaling>
          <c:orientation val="minMax"/>
        </c:scaling>
        <c:axPos val="b"/>
        <c:numFmt formatCode="General" sourceLinked="1"/>
        <c:tickLblPos val="nextTo"/>
        <c:crossAx val="115211264"/>
        <c:crosses val="autoZero"/>
        <c:auto val="1"/>
        <c:lblAlgn val="ctr"/>
        <c:lblOffset val="100"/>
      </c:catAx>
      <c:valAx>
        <c:axId val="115211264"/>
        <c:scaling>
          <c:orientation val="minMax"/>
        </c:scaling>
        <c:axPos val="l"/>
        <c:majorGridlines/>
        <c:numFmt formatCode="General" sourceLinked="1"/>
        <c:tickLblPos val="nextTo"/>
        <c:crossAx val="11520972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Вольно-Донского сельского поселения Морозовского района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/>
            <a:t>Об утверждении Плана мероприятий по росту доходного потенциала, оптимизации расходов бюджета Вольно-Донского сельского поселения и сокращению муниципального </a:t>
          </a:r>
          <a:r>
            <a:rPr lang="ru-RU" sz="1400" b="1" i="1" dirty="0" smtClean="0"/>
            <a:t>долга</a:t>
          </a:r>
          <a:endParaRPr lang="ru-RU" sz="1400" b="1" i="1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dirty="0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0B537BA9-A7F5-4A94-BFB1-F9DE070E307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69CD0DD8-F244-4C58-B792-AF7CDD7D3E64}" type="parTrans" cxnId="{1DFA38C1-8F39-495D-B4C3-D7430EAC95D2}">
      <dgm:prSet/>
      <dgm:spPr/>
      <dgm:t>
        <a:bodyPr/>
        <a:lstStyle/>
        <a:p>
          <a:endParaRPr lang="ru-RU"/>
        </a:p>
      </dgm:t>
    </dgm:pt>
    <dgm:pt modelId="{AEDDEA7E-21EA-4BB2-918A-84386111DCE8}" type="sibTrans" cxnId="{1DFA38C1-8F39-495D-B4C3-D7430EAC95D2}">
      <dgm:prSet/>
      <dgm:spPr/>
      <dgm:t>
        <a:bodyPr/>
        <a:lstStyle/>
        <a:p>
          <a:endParaRPr lang="ru-RU"/>
        </a:p>
      </dgm:t>
    </dgm:pt>
    <dgm:pt modelId="{E245BAA4-15AF-4260-A8C8-9314D7D3BE37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853E5A63-2A06-4707-AE9D-041FC00075F9}" type="parTrans" cxnId="{BF385017-F63C-4583-AB6B-C5081516721A}">
      <dgm:prSet/>
      <dgm:spPr/>
      <dgm:t>
        <a:bodyPr/>
        <a:lstStyle/>
        <a:p>
          <a:endParaRPr lang="ru-RU"/>
        </a:p>
      </dgm:t>
    </dgm:pt>
    <dgm:pt modelId="{DDFB2CF1-F3BF-419E-829B-7A054D53A918}" type="sibTrans" cxnId="{BF385017-F63C-4583-AB6B-C5081516721A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5047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7791" custScaleY="210891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3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3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5392" custLinFactNeighborY="3667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7027" custScaleY="360208" custLinFactY="69450" custLinFactNeighborX="-4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2722E-087E-4F84-B84E-21C36059AB68}" type="presOf" srcId="{E245BAA4-15AF-4260-A8C8-9314D7D3BE37}" destId="{CA80EEC5-8180-463D-AB43-E20FC1CCE0B0}" srcOrd="0" destOrd="1" presId="urn:microsoft.com/office/officeart/2005/8/layout/chevron2"/>
    <dgm:cxn modelId="{1C8DD4E3-5D00-4642-9718-33D20DF9E635}" type="presOf" srcId="{378CD20F-4C33-45C8-AA4B-0CE44C4D04C2}" destId="{6F6C7F8D-CA85-4C86-A8B9-DE0E49DC8118}" srcOrd="0" destOrd="0" presId="urn:microsoft.com/office/officeart/2005/8/layout/chevron2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BF385017-F63C-4583-AB6B-C5081516721A}" srcId="{ACF5097F-CC5B-4366-ABE7-38687129F656}" destId="{E245BAA4-15AF-4260-A8C8-9314D7D3BE37}" srcOrd="1" destOrd="0" parTransId="{853E5A63-2A06-4707-AE9D-041FC00075F9}" sibTransId="{DDFB2CF1-F3BF-419E-829B-7A054D53A918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2D8115FB-C683-4FB2-80B1-CB24858DA7D1}" type="presOf" srcId="{0B537BA9-A7F5-4A94-BFB1-F9DE070E3071}" destId="{CA80EEC5-8180-463D-AB43-E20FC1CCE0B0}" srcOrd="0" destOrd="0" presId="urn:microsoft.com/office/officeart/2005/8/layout/chevron2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1DFA38C1-8F39-495D-B4C3-D7430EAC95D2}" srcId="{ACF5097F-CC5B-4366-ABE7-38687129F656}" destId="{0B537BA9-A7F5-4A94-BFB1-F9DE070E3071}" srcOrd="0" destOrd="0" parTransId="{69CD0DD8-F244-4C58-B792-AF7CDD7D3E64}" sibTransId="{AEDDEA7E-21EA-4BB2-918A-84386111DCE8}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F0FA317E-D0B6-4C80-A3EC-A14865C76CD9}" srcId="{ACF5097F-CC5B-4366-ABE7-38687129F656}" destId="{333612F3-69F1-4CC0-ACEA-154FBD023C22}" srcOrd="2" destOrd="0" parTransId="{7C648A16-2C70-40A2-9902-C7019F970936}" sibTransId="{251F4F98-B6F1-4839-A86B-13A0221B67AC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1D87EC62-8742-487E-8124-25368A639A8E}" type="presOf" srcId="{333612F3-69F1-4CC0-ACEA-154FBD023C22}" destId="{CA80EEC5-8180-463D-AB43-E20FC1CCE0B0}" srcOrd="0" destOrd="2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BC6C294-B4CD-416D-BD4E-BD3DBF37DF6E}" type="presOf" srcId="{68AA1952-3345-4003-BFDC-A0E4F30C465C}" destId="{B59BF440-36E6-48B3-BC75-E6445956244C}" srcOrd="0" destOrd="0" presId="urn:microsoft.com/office/officeart/2005/8/layout/chevron2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  <dgm:cxn modelId="{47B2C2C2-E697-4A31-8E43-8E19A985465D}" type="presParOf" srcId="{6CDFB346-5AE3-475E-BC66-186028DEC05D}" destId="{A6544E72-89FB-46D5-8653-30BE4FBF51C5}" srcOrd="3" destOrd="0" presId="urn:microsoft.com/office/officeart/2005/8/layout/chevron2"/>
    <dgm:cxn modelId="{4CCE9982-EC88-410D-AB0B-D8DB753E70B7}" type="presParOf" srcId="{6CDFB346-5AE3-475E-BC66-186028DEC05D}" destId="{24828325-9710-4C43-A4EA-D8E2D475B012}" srcOrd="4" destOrd="0" presId="urn:microsoft.com/office/officeart/2005/8/layout/chevron2"/>
    <dgm:cxn modelId="{C0447491-9BF7-4E4A-8924-E151092E83B1}" type="presParOf" srcId="{24828325-9710-4C43-A4EA-D8E2D475B012}" destId="{B59BF440-36E6-48B3-BC75-E6445956244C}" srcOrd="0" destOrd="0" presId="urn:microsoft.com/office/officeart/2005/8/layout/chevron2"/>
    <dgm:cxn modelId="{30CE522F-F5AC-410E-93D6-7DC43A0EF436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F72C6-5027-4265-B4C2-B18A662227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6B9C0-72AF-4B2E-A6E2-ADB2AA8E82A9}">
      <dgm:prSet phldrT="[Текст]"/>
      <dgm:spPr/>
      <dgm:t>
        <a:bodyPr/>
        <a:lstStyle/>
        <a:p>
          <a:r>
            <a:rPr lang="ru-RU" dirty="0" smtClean="0"/>
            <a:t>2026</a:t>
          </a:r>
          <a:endParaRPr lang="ru-RU" dirty="0"/>
        </a:p>
      </dgm:t>
    </dgm:pt>
    <dgm:pt modelId="{B603D33C-41AC-46B8-9C31-85250B43CBAC}" type="parTrans" cxnId="{EE209619-90BF-44E9-90E8-2201FEACD824}">
      <dgm:prSet/>
      <dgm:spPr/>
      <dgm:t>
        <a:bodyPr/>
        <a:lstStyle/>
        <a:p>
          <a:endParaRPr lang="ru-RU"/>
        </a:p>
      </dgm:t>
    </dgm:pt>
    <dgm:pt modelId="{9A70DBDD-59D1-412F-953D-5D923B6C8004}" type="sibTrans" cxnId="{EE209619-90BF-44E9-90E8-2201FEACD824}">
      <dgm:prSet/>
      <dgm:spPr/>
      <dgm:t>
        <a:bodyPr/>
        <a:lstStyle/>
        <a:p>
          <a:endParaRPr lang="ru-RU"/>
        </a:p>
      </dgm:t>
    </dgm:pt>
    <dgm:pt modelId="{E0A0716D-B8C0-4B69-9DA1-EF54F1A29007}">
      <dgm:prSet phldrT="[Текст]"/>
      <dgm:spPr/>
      <dgm:t>
        <a:bodyPr/>
        <a:lstStyle/>
        <a:p>
          <a:r>
            <a:rPr lang="ru-RU" dirty="0" smtClean="0"/>
            <a:t>8707,7</a:t>
          </a:r>
          <a:endParaRPr lang="ru-RU" dirty="0"/>
        </a:p>
      </dgm:t>
    </dgm:pt>
    <dgm:pt modelId="{2F8CD2E0-121C-41DB-ABB3-7CB3F696B189}" type="parTrans" cxnId="{8C5B3946-7B57-4DC0-895E-7DF820736BCF}">
      <dgm:prSet/>
      <dgm:spPr/>
      <dgm:t>
        <a:bodyPr/>
        <a:lstStyle/>
        <a:p>
          <a:endParaRPr lang="ru-RU"/>
        </a:p>
      </dgm:t>
    </dgm:pt>
    <dgm:pt modelId="{C2F84B5E-12FE-4D5E-8552-5A493A75A71A}" type="sibTrans" cxnId="{8C5B3946-7B57-4DC0-895E-7DF820736BCF}">
      <dgm:prSet/>
      <dgm:spPr/>
      <dgm:t>
        <a:bodyPr/>
        <a:lstStyle/>
        <a:p>
          <a:endParaRPr lang="ru-RU"/>
        </a:p>
      </dgm:t>
    </dgm:pt>
    <dgm:pt modelId="{BEED0525-FE1B-40D6-942A-E42533E6769E}">
      <dgm:prSet phldrT="[Текст]"/>
      <dgm:spPr/>
      <dgm:t>
        <a:bodyPr/>
        <a:lstStyle/>
        <a:p>
          <a:r>
            <a:rPr lang="ru-RU" dirty="0" smtClean="0"/>
            <a:t>2027</a:t>
          </a:r>
          <a:endParaRPr lang="ru-RU" dirty="0"/>
        </a:p>
      </dgm:t>
    </dgm:pt>
    <dgm:pt modelId="{2986E138-18FD-4849-92EE-F3BD211CEB92}" type="parTrans" cxnId="{2B2313B5-CCFA-4A3B-B424-09665DBDE3F6}">
      <dgm:prSet/>
      <dgm:spPr/>
      <dgm:t>
        <a:bodyPr/>
        <a:lstStyle/>
        <a:p>
          <a:endParaRPr lang="ru-RU"/>
        </a:p>
      </dgm:t>
    </dgm:pt>
    <dgm:pt modelId="{E934C510-BAC9-4B72-9F62-0A66AC625997}" type="sibTrans" cxnId="{2B2313B5-CCFA-4A3B-B424-09665DBDE3F6}">
      <dgm:prSet/>
      <dgm:spPr/>
      <dgm:t>
        <a:bodyPr/>
        <a:lstStyle/>
        <a:p>
          <a:endParaRPr lang="ru-RU"/>
        </a:p>
      </dgm:t>
    </dgm:pt>
    <dgm:pt modelId="{F91F6DAB-74BE-4E51-9A40-F1961EDCAEC1}">
      <dgm:prSet phldrT="[Текст]"/>
      <dgm:spPr/>
      <dgm:t>
        <a:bodyPr/>
        <a:lstStyle/>
        <a:p>
          <a:r>
            <a:rPr lang="ru-RU" dirty="0" smtClean="0"/>
            <a:t>7122,6</a:t>
          </a:r>
          <a:endParaRPr lang="ru-RU" dirty="0"/>
        </a:p>
      </dgm:t>
    </dgm:pt>
    <dgm:pt modelId="{919C9B85-4168-46E3-885D-ABEF7F108DDC}" type="parTrans" cxnId="{55DF75A3-5B23-4D45-86EB-135BEC84B40C}">
      <dgm:prSet/>
      <dgm:spPr/>
      <dgm:t>
        <a:bodyPr/>
        <a:lstStyle/>
        <a:p>
          <a:endParaRPr lang="ru-RU"/>
        </a:p>
      </dgm:t>
    </dgm:pt>
    <dgm:pt modelId="{8A82D0A3-FAE7-4699-8CE6-775CDB7FE218}" type="sibTrans" cxnId="{55DF75A3-5B23-4D45-86EB-135BEC84B40C}">
      <dgm:prSet/>
      <dgm:spPr/>
      <dgm:t>
        <a:bodyPr/>
        <a:lstStyle/>
        <a:p>
          <a:endParaRPr lang="ru-RU"/>
        </a:p>
      </dgm:t>
    </dgm:pt>
    <dgm:pt modelId="{1092970E-787B-4499-9BBF-0885A7DE69D2}">
      <dgm:prSet phldrT="[Текст]"/>
      <dgm:spPr/>
      <dgm:t>
        <a:bodyPr/>
        <a:lstStyle/>
        <a:p>
          <a:r>
            <a:rPr lang="ru-RU" dirty="0" smtClean="0"/>
            <a:t>2028</a:t>
          </a:r>
          <a:endParaRPr lang="ru-RU" dirty="0"/>
        </a:p>
      </dgm:t>
    </dgm:pt>
    <dgm:pt modelId="{89035B4C-1F1C-4543-BEBA-B3703783856C}" type="parTrans" cxnId="{CA9B24A3-212B-4FE3-A237-10BBE2EC066A}">
      <dgm:prSet/>
      <dgm:spPr/>
      <dgm:t>
        <a:bodyPr/>
        <a:lstStyle/>
        <a:p>
          <a:endParaRPr lang="ru-RU"/>
        </a:p>
      </dgm:t>
    </dgm:pt>
    <dgm:pt modelId="{BE977462-68B0-4CEA-B6E0-5B6CC8398B84}" type="sibTrans" cxnId="{CA9B24A3-212B-4FE3-A237-10BBE2EC066A}">
      <dgm:prSet/>
      <dgm:spPr/>
      <dgm:t>
        <a:bodyPr/>
        <a:lstStyle/>
        <a:p>
          <a:endParaRPr lang="ru-RU"/>
        </a:p>
      </dgm:t>
    </dgm:pt>
    <dgm:pt modelId="{2593ECF0-A591-4561-B754-9ECE49E45F96}">
      <dgm:prSet phldrT="[Текст]"/>
      <dgm:spPr/>
      <dgm:t>
        <a:bodyPr/>
        <a:lstStyle/>
        <a:p>
          <a:r>
            <a:rPr lang="ru-RU" dirty="0" smtClean="0"/>
            <a:t>6042,5</a:t>
          </a:r>
          <a:endParaRPr lang="ru-RU" dirty="0"/>
        </a:p>
      </dgm:t>
    </dgm:pt>
    <dgm:pt modelId="{1E198B3D-28D7-4015-94B8-0F517CDCE888}" type="parTrans" cxnId="{AC91F1F2-9CC7-44F9-9D21-C54EDDFEDAB9}">
      <dgm:prSet/>
      <dgm:spPr/>
      <dgm:t>
        <a:bodyPr/>
        <a:lstStyle/>
        <a:p>
          <a:endParaRPr lang="ru-RU"/>
        </a:p>
      </dgm:t>
    </dgm:pt>
    <dgm:pt modelId="{6975041D-7051-409B-9599-92A9DE8F7198}" type="sibTrans" cxnId="{AC91F1F2-9CC7-44F9-9D21-C54EDDFEDAB9}">
      <dgm:prSet/>
      <dgm:spPr/>
      <dgm:t>
        <a:bodyPr/>
        <a:lstStyle/>
        <a:p>
          <a:endParaRPr lang="ru-RU"/>
        </a:p>
      </dgm:t>
    </dgm:pt>
    <dgm:pt modelId="{6FA2141F-9A8D-4A27-AF66-03FCEEC2AA7A}" type="pres">
      <dgm:prSet presAssocID="{A77F72C6-5027-4265-B4C2-B18A662227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09E7E9-E75D-405F-853A-203AC455730F}" type="pres">
      <dgm:prSet presAssocID="{F816B9C0-72AF-4B2E-A6E2-ADB2AA8E82A9}" presName="composite" presStyleCnt="0"/>
      <dgm:spPr/>
    </dgm:pt>
    <dgm:pt modelId="{9E95A8EF-3933-4A86-8A10-625715F1F08C}" type="pres">
      <dgm:prSet presAssocID="{F816B9C0-72AF-4B2E-A6E2-ADB2AA8E82A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5C271-F5B5-4FD6-B9A4-667607500041}" type="pres">
      <dgm:prSet presAssocID="{F816B9C0-72AF-4B2E-A6E2-ADB2AA8E82A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8C6E5-A9F3-44BB-B5E7-B714E02E69AE}" type="pres">
      <dgm:prSet presAssocID="{9A70DBDD-59D1-412F-953D-5D923B6C8004}" presName="space" presStyleCnt="0"/>
      <dgm:spPr/>
    </dgm:pt>
    <dgm:pt modelId="{CAD7C800-42BE-4222-A319-3A9D0B18A7BA}" type="pres">
      <dgm:prSet presAssocID="{BEED0525-FE1B-40D6-942A-E42533E6769E}" presName="composite" presStyleCnt="0"/>
      <dgm:spPr/>
    </dgm:pt>
    <dgm:pt modelId="{7579D1AF-6DAA-43D4-8059-2C357391B430}" type="pres">
      <dgm:prSet presAssocID="{BEED0525-FE1B-40D6-942A-E42533E676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1DA0F-77A2-445A-8167-F03846F52E62}" type="pres">
      <dgm:prSet presAssocID="{BEED0525-FE1B-40D6-942A-E42533E6769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9379D-9EE1-436E-ABEC-AA295828CA63}" type="pres">
      <dgm:prSet presAssocID="{E934C510-BAC9-4B72-9F62-0A66AC625997}" presName="space" presStyleCnt="0"/>
      <dgm:spPr/>
    </dgm:pt>
    <dgm:pt modelId="{2E4C8CF9-1D94-44C0-AFBF-6D3D977C9C90}" type="pres">
      <dgm:prSet presAssocID="{1092970E-787B-4499-9BBF-0885A7DE69D2}" presName="composite" presStyleCnt="0"/>
      <dgm:spPr/>
    </dgm:pt>
    <dgm:pt modelId="{BA910EA5-0631-4AA8-A373-3E6EA4AF986D}" type="pres">
      <dgm:prSet presAssocID="{1092970E-787B-4499-9BBF-0885A7DE69D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B2CC0-57EB-488D-886D-CC5DFD6199D0}" type="pres">
      <dgm:prSet presAssocID="{1092970E-787B-4499-9BBF-0885A7DE69D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D8676-D13E-4999-9DFE-3238901E87E8}" type="presOf" srcId="{F816B9C0-72AF-4B2E-A6E2-ADB2AA8E82A9}" destId="{9E95A8EF-3933-4A86-8A10-625715F1F08C}" srcOrd="0" destOrd="0" presId="urn:microsoft.com/office/officeart/2005/8/layout/hList1"/>
    <dgm:cxn modelId="{62CEBCD0-27C6-4F32-B9AD-661F4FE3F68D}" type="presOf" srcId="{1092970E-787B-4499-9BBF-0885A7DE69D2}" destId="{BA910EA5-0631-4AA8-A373-3E6EA4AF986D}" srcOrd="0" destOrd="0" presId="urn:microsoft.com/office/officeart/2005/8/layout/hList1"/>
    <dgm:cxn modelId="{55DF75A3-5B23-4D45-86EB-135BEC84B40C}" srcId="{BEED0525-FE1B-40D6-942A-E42533E6769E}" destId="{F91F6DAB-74BE-4E51-9A40-F1961EDCAEC1}" srcOrd="0" destOrd="0" parTransId="{919C9B85-4168-46E3-885D-ABEF7F108DDC}" sibTransId="{8A82D0A3-FAE7-4699-8CE6-775CDB7FE218}"/>
    <dgm:cxn modelId="{8C5B3946-7B57-4DC0-895E-7DF820736BCF}" srcId="{F816B9C0-72AF-4B2E-A6E2-ADB2AA8E82A9}" destId="{E0A0716D-B8C0-4B69-9DA1-EF54F1A29007}" srcOrd="0" destOrd="0" parTransId="{2F8CD2E0-121C-41DB-ABB3-7CB3F696B189}" sibTransId="{C2F84B5E-12FE-4D5E-8552-5A493A75A71A}"/>
    <dgm:cxn modelId="{23650533-9B41-4E7B-9FCC-BD32B050B860}" type="presOf" srcId="{BEED0525-FE1B-40D6-942A-E42533E6769E}" destId="{7579D1AF-6DAA-43D4-8059-2C357391B430}" srcOrd="0" destOrd="0" presId="urn:microsoft.com/office/officeart/2005/8/layout/hList1"/>
    <dgm:cxn modelId="{425B295E-206B-4307-8228-1FBB42715A88}" type="presOf" srcId="{A77F72C6-5027-4265-B4C2-B18A6622270B}" destId="{6FA2141F-9A8D-4A27-AF66-03FCEEC2AA7A}" srcOrd="0" destOrd="0" presId="urn:microsoft.com/office/officeart/2005/8/layout/hList1"/>
    <dgm:cxn modelId="{2B2313B5-CCFA-4A3B-B424-09665DBDE3F6}" srcId="{A77F72C6-5027-4265-B4C2-B18A6622270B}" destId="{BEED0525-FE1B-40D6-942A-E42533E6769E}" srcOrd="1" destOrd="0" parTransId="{2986E138-18FD-4849-92EE-F3BD211CEB92}" sibTransId="{E934C510-BAC9-4B72-9F62-0A66AC625997}"/>
    <dgm:cxn modelId="{CA9B24A3-212B-4FE3-A237-10BBE2EC066A}" srcId="{A77F72C6-5027-4265-B4C2-B18A6622270B}" destId="{1092970E-787B-4499-9BBF-0885A7DE69D2}" srcOrd="2" destOrd="0" parTransId="{89035B4C-1F1C-4543-BEBA-B3703783856C}" sibTransId="{BE977462-68B0-4CEA-B6E0-5B6CC8398B84}"/>
    <dgm:cxn modelId="{EE209619-90BF-44E9-90E8-2201FEACD824}" srcId="{A77F72C6-5027-4265-B4C2-B18A6622270B}" destId="{F816B9C0-72AF-4B2E-A6E2-ADB2AA8E82A9}" srcOrd="0" destOrd="0" parTransId="{B603D33C-41AC-46B8-9C31-85250B43CBAC}" sibTransId="{9A70DBDD-59D1-412F-953D-5D923B6C8004}"/>
    <dgm:cxn modelId="{AC91F1F2-9CC7-44F9-9D21-C54EDDFEDAB9}" srcId="{1092970E-787B-4499-9BBF-0885A7DE69D2}" destId="{2593ECF0-A591-4561-B754-9ECE49E45F96}" srcOrd="0" destOrd="0" parTransId="{1E198B3D-28D7-4015-94B8-0F517CDCE888}" sibTransId="{6975041D-7051-409B-9599-92A9DE8F7198}"/>
    <dgm:cxn modelId="{2F162DFD-264F-4432-8163-9887DB781470}" type="presOf" srcId="{2593ECF0-A591-4561-B754-9ECE49E45F96}" destId="{578B2CC0-57EB-488D-886D-CC5DFD6199D0}" srcOrd="0" destOrd="0" presId="urn:microsoft.com/office/officeart/2005/8/layout/hList1"/>
    <dgm:cxn modelId="{34A3D180-10AF-4BAE-AEDB-880F4B30526D}" type="presOf" srcId="{F91F6DAB-74BE-4E51-9A40-F1961EDCAEC1}" destId="{C111DA0F-77A2-445A-8167-F03846F52E62}" srcOrd="0" destOrd="0" presId="urn:microsoft.com/office/officeart/2005/8/layout/hList1"/>
    <dgm:cxn modelId="{006F30A3-B082-4A9B-92A0-45504F368BAF}" type="presOf" srcId="{E0A0716D-B8C0-4B69-9DA1-EF54F1A29007}" destId="{5F55C271-F5B5-4FD6-B9A4-667607500041}" srcOrd="0" destOrd="0" presId="urn:microsoft.com/office/officeart/2005/8/layout/hList1"/>
    <dgm:cxn modelId="{835AD935-08C6-4C07-807D-ABA8BFE8B599}" type="presParOf" srcId="{6FA2141F-9A8D-4A27-AF66-03FCEEC2AA7A}" destId="{C709E7E9-E75D-405F-853A-203AC455730F}" srcOrd="0" destOrd="0" presId="urn:microsoft.com/office/officeart/2005/8/layout/hList1"/>
    <dgm:cxn modelId="{E34C396E-3D3F-47AB-84B7-0440B5E960E4}" type="presParOf" srcId="{C709E7E9-E75D-405F-853A-203AC455730F}" destId="{9E95A8EF-3933-4A86-8A10-625715F1F08C}" srcOrd="0" destOrd="0" presId="urn:microsoft.com/office/officeart/2005/8/layout/hList1"/>
    <dgm:cxn modelId="{DEC5C6C4-256A-4DCD-91CC-1B548A0A40E9}" type="presParOf" srcId="{C709E7E9-E75D-405F-853A-203AC455730F}" destId="{5F55C271-F5B5-4FD6-B9A4-667607500041}" srcOrd="1" destOrd="0" presId="urn:microsoft.com/office/officeart/2005/8/layout/hList1"/>
    <dgm:cxn modelId="{48ADBA1A-CD43-4C7B-9DD4-2FF327378A42}" type="presParOf" srcId="{6FA2141F-9A8D-4A27-AF66-03FCEEC2AA7A}" destId="{2458C6E5-A9F3-44BB-B5E7-B714E02E69AE}" srcOrd="1" destOrd="0" presId="urn:microsoft.com/office/officeart/2005/8/layout/hList1"/>
    <dgm:cxn modelId="{35765976-9031-488F-A053-CDCEEF0C98C8}" type="presParOf" srcId="{6FA2141F-9A8D-4A27-AF66-03FCEEC2AA7A}" destId="{CAD7C800-42BE-4222-A319-3A9D0B18A7BA}" srcOrd="2" destOrd="0" presId="urn:microsoft.com/office/officeart/2005/8/layout/hList1"/>
    <dgm:cxn modelId="{2B1C0321-FF63-42ED-9C2B-F109608A9581}" type="presParOf" srcId="{CAD7C800-42BE-4222-A319-3A9D0B18A7BA}" destId="{7579D1AF-6DAA-43D4-8059-2C357391B430}" srcOrd="0" destOrd="0" presId="urn:microsoft.com/office/officeart/2005/8/layout/hList1"/>
    <dgm:cxn modelId="{47011649-C187-4C77-B636-B055D180B6C1}" type="presParOf" srcId="{CAD7C800-42BE-4222-A319-3A9D0B18A7BA}" destId="{C111DA0F-77A2-445A-8167-F03846F52E62}" srcOrd="1" destOrd="0" presId="urn:microsoft.com/office/officeart/2005/8/layout/hList1"/>
    <dgm:cxn modelId="{5A85DCC2-DC77-47EB-8525-DB946D33F0B9}" type="presParOf" srcId="{6FA2141F-9A8D-4A27-AF66-03FCEEC2AA7A}" destId="{53A9379D-9EE1-436E-ABEC-AA295828CA63}" srcOrd="3" destOrd="0" presId="urn:microsoft.com/office/officeart/2005/8/layout/hList1"/>
    <dgm:cxn modelId="{E6713ED9-B9E3-4E92-83BF-FE24CFA3DD53}" type="presParOf" srcId="{6FA2141F-9A8D-4A27-AF66-03FCEEC2AA7A}" destId="{2E4C8CF9-1D94-44C0-AFBF-6D3D977C9C90}" srcOrd="4" destOrd="0" presId="urn:microsoft.com/office/officeart/2005/8/layout/hList1"/>
    <dgm:cxn modelId="{980BF65E-CEF1-40F6-B59D-75DF6A03F491}" type="presParOf" srcId="{2E4C8CF9-1D94-44C0-AFBF-6D3D977C9C90}" destId="{BA910EA5-0631-4AA8-A373-3E6EA4AF986D}" srcOrd="0" destOrd="0" presId="urn:microsoft.com/office/officeart/2005/8/layout/hList1"/>
    <dgm:cxn modelId="{B95A90B1-5E6D-4107-A837-0808BCB9597C}" type="presParOf" srcId="{2E4C8CF9-1D94-44C0-AFBF-6D3D977C9C90}" destId="{578B2CC0-57EB-488D-886D-CC5DFD6199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69436" y="1008454"/>
          <a:ext cx="281784" cy="50268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69436" y="1008454"/>
        <a:ext cx="281784" cy="502689"/>
      </dsp:txXfrm>
    </dsp:sp>
    <dsp:sp modelId="{CA80EEC5-8180-463D-AB43-E20FC1CCE0B0}">
      <dsp:nvSpPr>
        <dsp:cNvPr id="0" name=""/>
        <dsp:cNvSpPr/>
      </dsp:nvSpPr>
      <dsp:spPr>
        <a:xfrm rot="5400000">
          <a:off x="4426511" y="-2916268"/>
          <a:ext cx="765220" cy="845474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Вольно-Донского сельского поселения Морозовского района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1400" kern="1200" dirty="0"/>
        </a:p>
      </dsp:txBody>
      <dsp:txXfrm rot="5400000">
        <a:off x="4426511" y="-2916268"/>
        <a:ext cx="765220" cy="8454749"/>
      </dsp:txXfrm>
    </dsp:sp>
    <dsp:sp modelId="{FAB9D153-6510-4BF5-AD28-7C0730808550}">
      <dsp:nvSpPr>
        <dsp:cNvPr id="0" name=""/>
        <dsp:cNvSpPr/>
      </dsp:nvSpPr>
      <dsp:spPr>
        <a:xfrm rot="5400000">
          <a:off x="-26877" y="2025160"/>
          <a:ext cx="554285" cy="399410"/>
        </a:xfrm>
        <a:prstGeom prst="bevel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6877" y="2025160"/>
        <a:ext cx="554285" cy="399410"/>
      </dsp:txXfrm>
    </dsp:sp>
    <dsp:sp modelId="{7BB67158-F7E7-4B75-89CA-50E8905DE0C6}">
      <dsp:nvSpPr>
        <dsp:cNvPr id="0" name=""/>
        <dsp:cNvSpPr/>
      </dsp:nvSpPr>
      <dsp:spPr>
        <a:xfrm rot="5400000">
          <a:off x="4534375" y="-2050807"/>
          <a:ext cx="497809" cy="8494865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kern="1200" dirty="0"/>
        </a:p>
      </dsp:txBody>
      <dsp:txXfrm rot="5400000">
        <a:off x="4534375" y="-2050807"/>
        <a:ext cx="497809" cy="8494865"/>
      </dsp:txXfrm>
    </dsp:sp>
    <dsp:sp modelId="{B59BF440-36E6-48B3-BC75-E6445956244C}">
      <dsp:nvSpPr>
        <dsp:cNvPr id="0" name=""/>
        <dsp:cNvSpPr/>
      </dsp:nvSpPr>
      <dsp:spPr>
        <a:xfrm rot="5400000">
          <a:off x="-100105" y="3242017"/>
          <a:ext cx="672642" cy="390762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00105" y="3242017"/>
        <a:ext cx="672642" cy="390762"/>
      </dsp:txXfrm>
    </dsp:sp>
    <dsp:sp modelId="{6F6C7F8D-CA85-4C86-A8B9-DE0E49DC8118}">
      <dsp:nvSpPr>
        <dsp:cNvPr id="0" name=""/>
        <dsp:cNvSpPr/>
      </dsp:nvSpPr>
      <dsp:spPr>
        <a:xfrm rot="5400000">
          <a:off x="4044869" y="-444492"/>
          <a:ext cx="1307018" cy="838869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Об утверждении Плана мероприятий по росту доходного потенциала, оптимизации расходов бюджета Вольно-Донского сельского поселения и сокращению муниципального </a:t>
          </a:r>
          <a:r>
            <a:rPr lang="ru-RU" sz="1400" b="1" i="1" kern="1200" dirty="0" smtClean="0"/>
            <a:t>долга</a:t>
          </a:r>
          <a:endParaRPr lang="ru-RU" sz="1400" b="1" i="1" kern="1200" dirty="0"/>
        </a:p>
      </dsp:txBody>
      <dsp:txXfrm rot="5400000">
        <a:off x="4044869" y="-444492"/>
        <a:ext cx="1307018" cy="8388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5A8EF-3933-4A86-8A10-625715F1F08C}">
      <dsp:nvSpPr>
        <dsp:cNvPr id="0" name=""/>
        <dsp:cNvSpPr/>
      </dsp:nvSpPr>
      <dsp:spPr>
        <a:xfrm>
          <a:off x="2571" y="144235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2026</a:t>
          </a:r>
          <a:endParaRPr lang="ru-RU" sz="4600" kern="1200" dirty="0"/>
        </a:p>
      </dsp:txBody>
      <dsp:txXfrm>
        <a:off x="2571" y="144235"/>
        <a:ext cx="2507456" cy="1002982"/>
      </dsp:txXfrm>
    </dsp:sp>
    <dsp:sp modelId="{5F55C271-F5B5-4FD6-B9A4-667607500041}">
      <dsp:nvSpPr>
        <dsp:cNvPr id="0" name=""/>
        <dsp:cNvSpPr/>
      </dsp:nvSpPr>
      <dsp:spPr>
        <a:xfrm>
          <a:off x="2571" y="1147217"/>
          <a:ext cx="2507456" cy="2020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/>
            <a:t>8707,7</a:t>
          </a:r>
          <a:endParaRPr lang="ru-RU" sz="4600" kern="1200" dirty="0"/>
        </a:p>
      </dsp:txBody>
      <dsp:txXfrm>
        <a:off x="2571" y="1147217"/>
        <a:ext cx="2507456" cy="2020319"/>
      </dsp:txXfrm>
    </dsp:sp>
    <dsp:sp modelId="{7579D1AF-6DAA-43D4-8059-2C357391B430}">
      <dsp:nvSpPr>
        <dsp:cNvPr id="0" name=""/>
        <dsp:cNvSpPr/>
      </dsp:nvSpPr>
      <dsp:spPr>
        <a:xfrm>
          <a:off x="2861071" y="144235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2027</a:t>
          </a:r>
          <a:endParaRPr lang="ru-RU" sz="4600" kern="1200" dirty="0"/>
        </a:p>
      </dsp:txBody>
      <dsp:txXfrm>
        <a:off x="2861071" y="144235"/>
        <a:ext cx="2507456" cy="1002982"/>
      </dsp:txXfrm>
    </dsp:sp>
    <dsp:sp modelId="{C111DA0F-77A2-445A-8167-F03846F52E62}">
      <dsp:nvSpPr>
        <dsp:cNvPr id="0" name=""/>
        <dsp:cNvSpPr/>
      </dsp:nvSpPr>
      <dsp:spPr>
        <a:xfrm>
          <a:off x="2861071" y="1147217"/>
          <a:ext cx="2507456" cy="2020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/>
            <a:t>7122,6</a:t>
          </a:r>
          <a:endParaRPr lang="ru-RU" sz="4600" kern="1200" dirty="0"/>
        </a:p>
      </dsp:txBody>
      <dsp:txXfrm>
        <a:off x="2861071" y="1147217"/>
        <a:ext cx="2507456" cy="2020319"/>
      </dsp:txXfrm>
    </dsp:sp>
    <dsp:sp modelId="{BA910EA5-0631-4AA8-A373-3E6EA4AF986D}">
      <dsp:nvSpPr>
        <dsp:cNvPr id="0" name=""/>
        <dsp:cNvSpPr/>
      </dsp:nvSpPr>
      <dsp:spPr>
        <a:xfrm>
          <a:off x="5719571" y="144235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2028</a:t>
          </a:r>
          <a:endParaRPr lang="ru-RU" sz="4600" kern="1200" dirty="0"/>
        </a:p>
      </dsp:txBody>
      <dsp:txXfrm>
        <a:off x="5719571" y="144235"/>
        <a:ext cx="2507456" cy="1002982"/>
      </dsp:txXfrm>
    </dsp:sp>
    <dsp:sp modelId="{578B2CC0-57EB-488D-886D-CC5DFD6199D0}">
      <dsp:nvSpPr>
        <dsp:cNvPr id="0" name=""/>
        <dsp:cNvSpPr/>
      </dsp:nvSpPr>
      <dsp:spPr>
        <a:xfrm>
          <a:off x="5719571" y="1147217"/>
          <a:ext cx="2507456" cy="2020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/>
            <a:t>6042,5</a:t>
          </a:r>
          <a:endParaRPr lang="ru-RU" sz="4600" kern="1200" dirty="0"/>
        </a:p>
      </dsp:txBody>
      <dsp:txXfrm>
        <a:off x="5719571" y="1147217"/>
        <a:ext cx="2507456" cy="2020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144000" cy="6858000"/>
          </a:xfr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бюджет   </a:t>
            </a:r>
            <a:br>
              <a:rPr lang="ru-RU" i="1" dirty="0" smtClean="0">
                <a:solidFill>
                  <a:schemeClr val="accent2"/>
                </a:solidFill>
              </a:rPr>
            </a:br>
            <a:r>
              <a:rPr lang="ru-RU" i="1" dirty="0" smtClean="0">
                <a:solidFill>
                  <a:schemeClr val="accent2"/>
                </a:solidFill>
              </a:rPr>
              <a:t>                   Вольно-Донского сельского поселения Морозовского района    на </a:t>
            </a:r>
            <a:r>
              <a:rPr lang="ru-RU" i="1" dirty="0" smtClean="0">
                <a:solidFill>
                  <a:schemeClr val="accent2"/>
                </a:solidFill>
              </a:rPr>
              <a:t>2026 год </a:t>
            </a:r>
            <a:r>
              <a:rPr lang="ru-RU" i="1" dirty="0" smtClean="0">
                <a:solidFill>
                  <a:schemeClr val="accent2"/>
                </a:solidFill>
              </a:rPr>
              <a:t>и на плановый период </a:t>
            </a:r>
            <a:r>
              <a:rPr lang="ru-RU" i="1" dirty="0" smtClean="0">
                <a:solidFill>
                  <a:schemeClr val="accent2"/>
                </a:solidFill>
              </a:rPr>
              <a:t>2027 </a:t>
            </a:r>
            <a:r>
              <a:rPr lang="ru-RU" i="1" dirty="0" smtClean="0">
                <a:solidFill>
                  <a:schemeClr val="accent2"/>
                </a:solidFill>
              </a:rPr>
              <a:t>и </a:t>
            </a:r>
            <a:r>
              <a:rPr lang="ru-RU" i="1" dirty="0" smtClean="0">
                <a:solidFill>
                  <a:schemeClr val="accent2"/>
                </a:solidFill>
              </a:rPr>
              <a:t>2028 </a:t>
            </a:r>
            <a:r>
              <a:rPr lang="ru-RU" i="1" dirty="0" smtClean="0">
                <a:solidFill>
                  <a:schemeClr val="accent2"/>
                </a:solidFill>
              </a:rPr>
              <a:t>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Вольно-Донского сельского поселения Морозовского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Вольно-Донского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бюджета Вольно-Донского сельского поселения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2921540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бюджета поселения в </a:t>
            </a:r>
            <a:r>
              <a:rPr lang="ru-RU" sz="3200" dirty="0" smtClean="0">
                <a:latin typeface="+mn-lt"/>
              </a:rPr>
              <a:t>2026-2028 годы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6453201"/>
              </p:ext>
            </p:extLst>
          </p:nvPr>
        </p:nvGraphicFramePr>
        <p:xfrm>
          <a:off x="395536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</a:t>
            </a:r>
            <a:r>
              <a:rPr lang="ru-RU" sz="2800" dirty="0" smtClean="0"/>
              <a:t>2026-2028 </a:t>
            </a:r>
            <a:r>
              <a:rPr lang="ru-RU" sz="2800" dirty="0" smtClean="0"/>
              <a:t>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1196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бюджет  поселения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926380577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бюджет  поселения                                       </a:t>
            </a:r>
            <a:r>
              <a:rPr lang="ru-RU" sz="1100" dirty="0" smtClean="0"/>
              <a:t>тыс.рублей</a:t>
            </a:r>
            <a:endParaRPr lang="ru-RU" sz="11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13955127"/>
              </p:ext>
            </p:extLst>
          </p:nvPr>
        </p:nvGraphicFramePr>
        <p:xfrm>
          <a:off x="4067944" y="1124744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2928958" cy="1622345"/>
          </a:xfrm>
          <a:prstGeom prst="rect">
            <a:avLst/>
          </a:prstGeom>
        </p:spPr>
      </p:pic>
      <p:pic>
        <p:nvPicPr>
          <p:cNvPr id="1026" name="Picture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21088"/>
            <a:ext cx="2880320" cy="230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122413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2026-2028годы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828092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32"/>
                <a:gridCol w="1753607"/>
                <a:gridCol w="1851030"/>
                <a:gridCol w="1948451"/>
              </a:tblGrid>
              <a:tr h="308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272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10000,4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6415,6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5349,2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7867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6145,5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5007,2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243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269,9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 бюджета поселения ,формируемые в рамках муниципальных программ Вольно-Донского сельского поселения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1600" dirty="0" smtClean="0"/>
              <a:t>2025</a:t>
            </a:r>
            <a:r>
              <a:rPr lang="ru-RU" dirty="0" smtClean="0"/>
              <a:t>                      </a:t>
            </a:r>
            <a:r>
              <a:rPr lang="ru-RU" sz="1600" dirty="0" smtClean="0"/>
              <a:t>2026                                2027                                   2028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28 118,7</a:t>
            </a:r>
            <a:r>
              <a:rPr lang="ru-RU" dirty="0" smtClean="0"/>
              <a:t> 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14 469,5</a:t>
            </a:r>
            <a:endParaRPr lang="ru-RU" dirty="0" smtClean="0"/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164,5тыс.рублей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253,0тыс.рублей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Вознесенского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бюджета поселения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17 405,2 </a:t>
            </a:r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269,9тыс.рублей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13 426,5тыс.рблей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341,8тыс.рублей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692150"/>
            <a:ext cx="8229600" cy="1152525"/>
          </a:xfrm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844824"/>
            <a:ext cx="8280400" cy="388843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одготовлен на основании решения Собрания депутатов Вольно-Донского сельского поселения от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26.12.2025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113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«О бюджете Вольно-Донского сельского поселения Морозовского района на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2026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 и плановый период 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2027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2028 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годов»</a:t>
            </a:r>
          </a:p>
        </p:txBody>
      </p:sp>
      <p:pic>
        <p:nvPicPr>
          <p:cNvPr id="10244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Вольно-Донского сельского поселения – 1,0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7156,7тыс.рублей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надзора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-54,2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42,5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20667403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pPr algn="l"/>
            <a:r>
              <a:rPr lang="ru-RU" dirty="0" smtClean="0"/>
              <a:t>                     Культура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07192922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1124744"/>
            <a:ext cx="784887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 МБУК «Вольно-Донской СДК» учреждениями культуры 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2996952"/>
          <a:ext cx="8229600" cy="331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Расходы бюджета на национальную оборону</a:t>
            </a:r>
            <a:endParaRPr lang="ru-RU" sz="24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0" y="1700808"/>
            <a:ext cx="8497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</a:t>
            </a:r>
            <a:r>
              <a:rPr lang="ru-RU" b="1" dirty="0" smtClean="0"/>
              <a:t>Вольно-Донского </a:t>
            </a:r>
            <a:r>
              <a:rPr lang="ru-RU" b="1" dirty="0"/>
              <a:t>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2852936"/>
          <a:ext cx="7417344" cy="865728"/>
        </p:xfrm>
        <a:graphic>
          <a:graphicData uri="http://schemas.openxmlformats.org/drawingml/2006/table">
            <a:tbl>
              <a:tblPr/>
              <a:tblGrid>
                <a:gridCol w="2611741"/>
                <a:gridCol w="2298332"/>
                <a:gridCol w="2507271"/>
              </a:tblGrid>
              <a:tr h="34580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243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269,9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341,8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Расходы бюджета по разделу «Социальная политика»</a:t>
            </a:r>
            <a:endParaRPr lang="ru-RU" sz="2400" b="1" dirty="0" smtClean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230,1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3767" y="-424417"/>
            <a:ext cx="8482689" cy="356538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Собрание депутатов  </a:t>
            </a:r>
            <a:br>
              <a:rPr lang="ru-RU" sz="2800" cap="none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    Вольно-Донского сельского поселения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</a:rPr>
              <a:t>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Председатель собрания депутатов –</a:t>
            </a:r>
            <a:br>
              <a:rPr lang="ru-RU" sz="2800" cap="none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глава Вольно-Донского сельского поселения             Л.Н.Шевченко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80920" cy="316835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Администрация Вольно-Донского сельского поселения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Глава Администрации Вольно-Донского сельского поселения  А.П.Кореньков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Заведующий сектором экономики и финансов Администрации Вольно-Донского сельского поселения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В.Н.Дерачиц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1394" y="314096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  </a:t>
            </a:r>
            <a:r>
              <a:rPr lang="ru-RU" sz="1600" b="1" dirty="0" smtClean="0">
                <a:solidFill>
                  <a:srgbClr val="0A0FE0"/>
                </a:solidFill>
              </a:rPr>
              <a:t>«Вольно-Донское </a:t>
            </a:r>
            <a:r>
              <a:rPr lang="ru-RU" sz="1600" b="1" dirty="0">
                <a:solidFill>
                  <a:srgbClr val="0A0FE0"/>
                </a:solidFill>
              </a:rPr>
              <a:t>сельское поселение»</a:t>
            </a: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  </a:t>
            </a:r>
            <a:r>
              <a:rPr lang="ru-RU" sz="1600" b="1" dirty="0" smtClean="0">
                <a:solidFill>
                  <a:srgbClr val="0A0FE0"/>
                </a:solidFill>
              </a:rPr>
              <a:t>347202 </a:t>
            </a:r>
            <a:r>
              <a:rPr lang="ru-RU" sz="1600" b="1" dirty="0">
                <a:solidFill>
                  <a:srgbClr val="0A0FE0"/>
                </a:solidFill>
              </a:rPr>
              <a:t>Ростовская область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Морозовский </a:t>
            </a:r>
            <a:r>
              <a:rPr lang="ru-RU" sz="1600" b="1" dirty="0">
                <a:solidFill>
                  <a:srgbClr val="0A0FE0"/>
                </a:solidFill>
              </a:rPr>
              <a:t>район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ст.Вольно-Донская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ул. Советская, 4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Телефон </a:t>
            </a:r>
            <a:r>
              <a:rPr lang="ru-RU" sz="1600" b="1" dirty="0" smtClean="0">
                <a:solidFill>
                  <a:srgbClr val="0A0FE0"/>
                </a:solidFill>
              </a:rPr>
              <a:t>8(86384) 3-46-06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0A0FE0"/>
                </a:solidFill>
              </a:rPr>
              <a:t>E-mail</a:t>
            </a:r>
            <a:r>
              <a:rPr lang="ru-RU" sz="1600" b="1" dirty="0">
                <a:solidFill>
                  <a:srgbClr val="0A0FE0"/>
                </a:solidFill>
              </a:rPr>
              <a:t>: </a:t>
            </a:r>
            <a:r>
              <a:rPr lang="en-US" sz="1600" b="1" dirty="0" smtClean="0">
                <a:solidFill>
                  <a:srgbClr val="0A0FE0"/>
                </a:solidFill>
              </a:rPr>
              <a:t>volno-donskoesp@donland.ru</a:t>
            </a:r>
            <a:endParaRPr lang="ru-RU" sz="16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Вольно-Донского сельского поселения , а именно: проекта бюджета поселения на предстоящий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2027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2028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Вольно-Донского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Морозовском районе и  Вольно-Донском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FFFF00"/>
                </a:solidFill>
              </a:rPr>
              <a:t>Бюджет – </a:t>
            </a:r>
            <a:r>
              <a:rPr lang="ru-RU" sz="1200" dirty="0" smtClean="0">
                <a:solidFill>
                  <a:srgbClr val="FFFF00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Бюджетная система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Доходы бюджета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Расходы бюджета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rgbClr val="FFFF00"/>
                </a:solidFill>
              </a:rPr>
              <a:t>- </a:t>
            </a:r>
            <a:r>
              <a:rPr lang="ru-RU" sz="1200" dirty="0" smtClean="0">
                <a:solidFill>
                  <a:srgbClr val="FFFF00"/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rgbClr val="FFFF00"/>
                </a:solidFill>
              </a:rPr>
              <a:t>- </a:t>
            </a:r>
            <a:r>
              <a:rPr lang="ru-RU" sz="1200" dirty="0" smtClean="0">
                <a:solidFill>
                  <a:srgbClr val="FFFF00"/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rgbClr val="FFFF00"/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системы РФ другому.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поселения</a:t>
            </a:r>
            <a:b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 предусмотрены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законопроекту,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решения Собрания депутатов о внесении изменений в решения о налогах и сборах, приводящих к изменению доходов бюджета, до внесения проекта решения о местном бюджете в законодательный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Вольно-Донского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Морозовского района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2026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год и плановый период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2027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2028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 бюджета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2026-2028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2027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2028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17 648,2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14 739,4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r>
                        <a:rPr kumimoji="0" lang="ru-RU" sz="1600" b="1" kern="1200" baseline="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768,3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7 647,8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r>
                        <a:rPr kumimoji="0" lang="ru-RU" sz="1600" b="1" kern="1200" baseline="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323,8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8 419,1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kumimoji="0" lang="ru-RU" sz="1600" b="1" kern="1200" baseline="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000,4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kumimoji="0" lang="ru-RU" sz="1600" b="1" kern="1200" baseline="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415,6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5 349,2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17 648,2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14 739,4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13 768,3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</a:t>
            </a:r>
            <a:r>
              <a:rPr lang="ru-RU" sz="2800" dirty="0" smtClean="0"/>
              <a:t>2026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17 648,2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/>
                        <a:t>17 648,2 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935374"/>
              </p:ext>
            </p:extLst>
          </p:nvPr>
        </p:nvGraphicFramePr>
        <p:xfrm>
          <a:off x="251520" y="1844824"/>
          <a:ext cx="4392488" cy="381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</a:t>
                      </a:r>
                      <a:r>
                        <a:rPr lang="ru-RU" sz="1600" baseline="0" dirty="0" smtClean="0"/>
                        <a:t>3 000,0</a:t>
                      </a:r>
                      <a:endParaRPr lang="ru-RU" sz="1600" dirty="0" smtClean="0"/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Единый сельскохозяйственный налог  </a:t>
                      </a:r>
                      <a:r>
                        <a:rPr lang="ru-RU" sz="1600" dirty="0" smtClean="0"/>
                        <a:t>231,7</a:t>
                      </a:r>
                      <a:endParaRPr lang="ru-RU" sz="1600" dirty="0" smtClean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 имущество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6 726,9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0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Государственная пошлина  0,0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</a:t>
                      </a:r>
                      <a:r>
                        <a:rPr lang="ru-RU" sz="1600" baseline="0" dirty="0" smtClean="0"/>
                        <a:t> имущества, находящегося в государственной и муниципальной собственности 1,8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 </a:t>
                      </a:r>
                      <a:r>
                        <a:rPr lang="ru-RU" sz="1600" baseline="0" dirty="0" smtClean="0"/>
                        <a:t>10 000,4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2285202"/>
              </p:ext>
            </p:extLst>
          </p:nvPr>
        </p:nvGraphicFramePr>
        <p:xfrm>
          <a:off x="4932040" y="1857362"/>
          <a:ext cx="3926240" cy="49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240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</a:t>
                      </a:r>
                    </a:p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7 694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 </a:t>
                      </a:r>
                      <a:r>
                        <a:rPr lang="ru-RU" dirty="0" smtClean="0"/>
                        <a:t>8 707,7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51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Жилищно</a:t>
                      </a:r>
                      <a:r>
                        <a:rPr lang="ru-RU" dirty="0" smtClean="0"/>
                        <a:t> –коммунальное  хозяйство</a:t>
                      </a:r>
                    </a:p>
                    <a:p>
                      <a:r>
                        <a:rPr lang="ru-RU" dirty="0" smtClean="0"/>
                        <a:t>715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230,1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</a:t>
                      </a:r>
                      <a:r>
                        <a:rPr lang="ru-RU" dirty="0" smtClean="0"/>
                        <a:t>243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Резервные</a:t>
                      </a:r>
                      <a:r>
                        <a:rPr lang="ru-RU" baseline="0" dirty="0" smtClean="0"/>
                        <a:t> фонды-1,0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</a:t>
                      </a:r>
                      <a:r>
                        <a:rPr lang="ru-RU" baseline="0" dirty="0" smtClean="0"/>
                        <a:t> окружающей среды </a:t>
                      </a:r>
                      <a:r>
                        <a:rPr lang="ru-RU" baseline="0" dirty="0" smtClean="0"/>
                        <a:t>58,4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0,0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 </a:t>
                      </a:r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2689</TotalTime>
  <Words>1252</Words>
  <Application>Microsoft Office PowerPoint</Application>
  <PresentationFormat>Экран (4:3)</PresentationFormat>
  <Paragraphs>250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 бюджет                       Вольно-Донского сельского поселения Морозовского района    на 2026 год и на плановый период 2027 и 2028 годов </vt:lpstr>
      <vt:lpstr>Слайд 2</vt:lpstr>
      <vt:lpstr>Что такое «Бюджет для граждан?»</vt:lpstr>
      <vt:lpstr>Основные понятия</vt:lpstr>
      <vt:lpstr>Слайд 5</vt:lpstr>
      <vt:lpstr>Слайд 6</vt:lpstr>
      <vt:lpstr>Бюджет на 2026 год и плановый период 2027 и 2028 годов содержит приоритетные пути реализации основных задач:</vt:lpstr>
      <vt:lpstr>Основные характеристики  бюджета поселения на 2026-2028 годы</vt:lpstr>
      <vt:lpstr>Основные параметры местного бюджета на 2026 год</vt:lpstr>
      <vt:lpstr>Динамика доходов бюджета Вольно-Донского сельского поселения Морозовского района</vt:lpstr>
      <vt:lpstr>Слайд 11</vt:lpstr>
      <vt:lpstr>Основные направления налоговой политики Вольно-Донского сельского поселения </vt:lpstr>
      <vt:lpstr>Налоговые и неналоговые доходы бюджета Вольно-Донского сельского поселения</vt:lpstr>
      <vt:lpstr>Структура налоговых и неналоговых доходов бюджета поселения в 2026-2028 годы</vt:lpstr>
      <vt:lpstr>Структура безвозмездных поступлений (в сопоставимых условиях) в 2026-2028 годах </vt:lpstr>
      <vt:lpstr>Динамика поступлений налога на доходы физических лиц в бюджет  поселения</vt:lpstr>
      <vt:lpstr>Динамика поступлений имущественных налогов в бюджет  поселения                                       тыс.рублей</vt:lpstr>
      <vt:lpstr>Объемы межбюджетных трансфертов  на 2026-2028годы </vt:lpstr>
      <vt:lpstr>Расходы  бюджета поселения ,формируемые в рамках муниципальных программ Вольно-Донского сельского поселения и непрограммные расходы</vt:lpstr>
      <vt:lpstr>Раздел «Общегосударственные вопросы»</vt:lpstr>
      <vt:lpstr>                     Культура</vt:lpstr>
      <vt:lpstr>Слайд 22</vt:lpstr>
      <vt:lpstr>Слайд 23</vt:lpstr>
      <vt:lpstr>Слайд 24</vt:lpstr>
      <vt:lpstr>             Собрание депутатов       Вольно-Донского сельского поселения  Председатель собрания депутатов – глава Вольно-Донского сельского поселения             Л.Н.Шевченко 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user</cp:lastModifiedBy>
  <cp:revision>278</cp:revision>
  <dcterms:created xsi:type="dcterms:W3CDTF">2015-12-04T10:25:22Z</dcterms:created>
  <dcterms:modified xsi:type="dcterms:W3CDTF">2026-01-29T19:47:22Z</dcterms:modified>
</cp:coreProperties>
</file>