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328" r:id="rId4"/>
    <p:sldId id="317" r:id="rId5"/>
    <p:sldId id="318" r:id="rId6"/>
    <p:sldId id="325" r:id="rId7"/>
    <p:sldId id="326" r:id="rId8"/>
    <p:sldId id="306" r:id="rId9"/>
    <p:sldId id="303" r:id="rId10"/>
    <p:sldId id="320" r:id="rId11"/>
    <p:sldId id="321" r:id="rId12"/>
    <p:sldId id="322" r:id="rId13"/>
    <p:sldId id="323" r:id="rId14"/>
    <p:sldId id="324" r:id="rId15"/>
    <p:sldId id="264" r:id="rId1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/>
    <p:restoredTop sz="91916"/>
  </p:normalViewPr>
  <p:slideViewPr>
    <p:cSldViewPr showGuides="1">
      <p:cViewPr>
        <p:scale>
          <a:sx n="75" d="100"/>
          <a:sy n="75" d="100"/>
        </p:scale>
        <p:origin x="-99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F22F6B-5FBC-4780-9836-62629088644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‹#›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3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341DC-3ED3-404C-BCE8-A98341E8EE0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alt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alt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429BC-EEF2-4D0A-84B6-CDCB56B29AD3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30.10.2025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olno-donskoe-sp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648" y="2204864"/>
            <a:ext cx="6400800" cy="27363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ru-RU"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</a:rPr>
              <a:t>подготовлен на основании 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 решения  Собрания депутатов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бюджете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Вольно-Донского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 поселения 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Морозовского района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 плановый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годов»</a:t>
            </a:r>
          </a:p>
          <a:p>
            <a:pPr defTabSz="914400" eaLnBrk="1" hangingPunct="1">
              <a:lnSpc>
                <a:spcPct val="5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lang="ru-RU" altLang="ru-RU" sz="1600" kern="1200" baseline="0" dirty="0">
              <a:solidFill>
                <a:srgbClr val="7030A0"/>
              </a:solidFill>
              <a:latin typeface="Times New Roman" panose="02020603050405020304" pitchFamily="18" charset="0"/>
              <a:ea typeface="+mn-ea"/>
            </a:endParaRPr>
          </a:p>
          <a:p>
            <a:pPr defTabSz="914400" eaLnBrk="1" hangingPunct="1">
              <a:lnSpc>
                <a:spcPct val="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sz="1500" kern="1200" baseline="0" dirty="0">
              <a:solidFill>
                <a:srgbClr val="7030A0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2493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latin typeface="Trebuchet MS" panose="020B0603020202020204" pitchFamily="34" charset="0"/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4344" name="Прямоугольник 3"/>
          <p:cNvSpPr/>
          <p:nvPr/>
        </p:nvSpPr>
        <p:spPr>
          <a:xfrm>
            <a:off x="2916238" y="1479550"/>
            <a:ext cx="5770562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 оплату расходов по всем общегосударственным вопросам Парамоновского сельского поселения 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345" name="Таблица 14344"/>
          <p:cNvGraphicFramePr/>
          <p:nvPr/>
        </p:nvGraphicFramePr>
        <p:xfrm>
          <a:off x="539750" y="2636838"/>
          <a:ext cx="8280400" cy="3799889"/>
        </p:xfrm>
        <a:graphic>
          <a:graphicData uri="http://schemas.openxmlformats.org/drawingml/2006/table">
            <a:tbl>
              <a:tblPr/>
              <a:tblGrid>
                <a:gridCol w="3455988"/>
                <a:gridCol w="1584325"/>
                <a:gridCol w="1512887"/>
                <a:gridCol w="1727200"/>
              </a:tblGrid>
              <a:tr h="958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Функционирование </a:t>
                      </a:r>
                      <a:r>
                        <a:rPr sz="1400" dirty="0" err="1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Администрации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Вольно-Донского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сельского поселения 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173,6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6 248,6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3 041,2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57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38,9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Резервные фонды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Другие общегосударственные вопросы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48,5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325,5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486,7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4377" name="Picture 2" descr="C:\Documents and Settings\user\Local Settings\Temporary Internet Files\Content.IE5\L7VV42U1\MM90017827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390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Расходы бюджета на национальную оборону</a:t>
            </a:r>
            <a:endParaRPr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5363" name="Прямоугольник 6"/>
          <p:cNvSpPr/>
          <p:nvPr/>
        </p:nvSpPr>
        <p:spPr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</a:t>
            </a:r>
            <a:r>
              <a:rPr b="1" dirty="0">
                <a:solidFill>
                  <a:srgbClr val="7030A0"/>
                </a:solidFill>
                <a:latin typeface="Trebuchet MS" panose="020B0603020202020204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 dirty="0">
                <a:latin typeface="Trebuchet MS" panose="020B0603020202020204" pitchFamily="34" charset="0"/>
              </a:rPr>
              <a:t>:</a:t>
            </a:r>
          </a:p>
        </p:txBody>
      </p:sp>
      <p:graphicFrame>
        <p:nvGraphicFramePr>
          <p:cNvPr id="15364" name="Таблица 15363"/>
          <p:cNvGraphicFramePr/>
          <p:nvPr/>
        </p:nvGraphicFramePr>
        <p:xfrm>
          <a:off x="395537" y="2708275"/>
          <a:ext cx="8280152" cy="1122411"/>
        </p:xfrm>
        <a:graphic>
          <a:graphicData uri="http://schemas.openxmlformats.org/drawingml/2006/table">
            <a:tbl>
              <a:tblPr/>
              <a:tblGrid>
                <a:gridCol w="2912761"/>
                <a:gridCol w="2760614"/>
                <a:gridCol w="2606777"/>
              </a:tblGrid>
              <a:tr h="817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164,3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79,3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185,6</a:t>
                      </a:r>
                      <a:endParaRPr lang="ru-RU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5379" name="Picture 4" descr="https://fb.ru/misc/i/gallery/20380/2514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600450" cy="244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0212" y="260648"/>
            <a:ext cx="871378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7411" name="Прямоугольник 3"/>
          <p:cNvSpPr/>
          <p:nvPr/>
        </p:nvSpPr>
        <p:spPr>
          <a:xfrm>
            <a:off x="539750" y="1125538"/>
            <a:ext cx="813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</a:t>
            </a:r>
            <a:r>
              <a:rPr lang="ru-RU" altLang="ru-RU" b="1" i="1" dirty="0" smtClean="0">
                <a:latin typeface="Trebuchet MS" panose="020B0603020202020204" pitchFamily="34" charset="0"/>
              </a:rPr>
              <a:t>благоустройства предусмотрены </a:t>
            </a:r>
            <a:r>
              <a:rPr lang="ru-RU" altLang="ru-RU" b="1" i="1" dirty="0">
                <a:latin typeface="Trebuchet MS" panose="020B0603020202020204" pitchFamily="34" charset="0"/>
              </a:rPr>
              <a:t>средства в следующих объемах: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7412" name="Таблица 17411"/>
          <p:cNvGraphicFramePr/>
          <p:nvPr/>
        </p:nvGraphicFramePr>
        <p:xfrm>
          <a:off x="684213" y="1773238"/>
          <a:ext cx="7775575" cy="1597708"/>
        </p:xfrm>
        <a:graphic>
          <a:graphicData uri="http://schemas.openxmlformats.org/drawingml/2006/table">
            <a:tbl>
              <a:tblPr/>
              <a:tblGrid>
                <a:gridCol w="1871663"/>
                <a:gridCol w="1487487"/>
                <a:gridCol w="2208213"/>
                <a:gridCol w="2208212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Коммунальное хозяйство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Благоустройство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17434" name="Picture 28" descr="C:\Users\Пользователь\Desktop\ПРЕЗЕНТАЦИЯ\photo_2022-10-15_17-5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3644900"/>
            <a:ext cx="361315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Picture 29" descr="C:\Users\Пользователь\Desktop\ПРЕЗЕНТАЦИЯ\photo_2022-04-20_21-3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3662363"/>
            <a:ext cx="3575050" cy="268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7030A0"/>
                </a:solidFill>
                <a:latin typeface="Trebuchet MS" panose="020B0603020202020204" pitchFamily="34" charset="0"/>
              </a:rPr>
              <a:t>Расходы бюджета на культуру, кинематографию</a:t>
            </a:r>
          </a:p>
        </p:txBody>
      </p:sp>
      <p:sp>
        <p:nvSpPr>
          <p:cNvPr id="18437" name="Прямоугольник 4"/>
          <p:cNvSpPr/>
          <p:nvPr/>
        </p:nvSpPr>
        <p:spPr>
          <a:xfrm>
            <a:off x="179388" y="908050"/>
            <a:ext cx="8964612" cy="329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</a:t>
            </a:r>
            <a:r>
              <a:rPr lang="ru-RU" alt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Вольно-Донского </a:t>
            </a:r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 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МБУК </a:t>
            </a:r>
            <a:r>
              <a:rPr lang="ru-RU" alt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«Вольно-Донской СДК» , «</a:t>
            </a:r>
            <a:r>
              <a:rPr lang="ru-RU" altLang="ru-RU" sz="16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Сибирьчанский</a:t>
            </a:r>
            <a:r>
              <a:rPr lang="ru-RU" alt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СК» и «Вишневский СК»</a:t>
            </a:r>
            <a:endParaRPr lang="ru-RU" altLang="ru-RU" sz="1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8438" name="Таблица 18437"/>
          <p:cNvGraphicFramePr/>
          <p:nvPr/>
        </p:nvGraphicFramePr>
        <p:xfrm>
          <a:off x="467544" y="4077072"/>
          <a:ext cx="8351838" cy="792163"/>
        </p:xfrm>
        <a:graphic>
          <a:graphicData uri="http://schemas.openxmlformats.org/drawingml/2006/table">
            <a:tbl>
              <a:tblPr/>
              <a:tblGrid>
                <a:gridCol w="2879725"/>
                <a:gridCol w="2663825"/>
                <a:gridCol w="2808288"/>
              </a:tblGrid>
              <a:tr h="436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7 100,0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5 454,6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5 624,2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562074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физическая культура и спорт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Прямоугольник 8"/>
          <p:cNvSpPr/>
          <p:nvPr/>
        </p:nvSpPr>
        <p:spPr>
          <a:xfrm>
            <a:off x="0" y="765175"/>
            <a:ext cx="84597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</p:txBody>
      </p:sp>
      <p:graphicFrame>
        <p:nvGraphicFramePr>
          <p:cNvPr id="19460" name="Таблица 19459"/>
          <p:cNvGraphicFramePr/>
          <p:nvPr/>
        </p:nvGraphicFramePr>
        <p:xfrm>
          <a:off x="755650" y="1557338"/>
          <a:ext cx="7848600" cy="1027113"/>
        </p:xfrm>
        <a:graphic>
          <a:graphicData uri="http://schemas.openxmlformats.org/drawingml/2006/table">
            <a:tbl>
              <a:tblPr/>
              <a:tblGrid>
                <a:gridCol w="2860675"/>
                <a:gridCol w="2714625"/>
                <a:gridCol w="2273300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en-US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</a:rPr>
                        <a:t>5,0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</a:rPr>
                        <a:t>0,0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19474" name="Picture 21" descr="C:\Users\Пользователь\Desktop\ПРЕЗЕНТАЦИЯ\photo_2022-08-13_15-44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2781300"/>
            <a:ext cx="4129087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Рисунок 3" descr="спор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664" y="3212977"/>
            <a:ext cx="3611950" cy="345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  <a:ln/>
        </p:spPr>
        <p:txBody>
          <a:bodyPr vert="horz" wrap="square" lIns="91440" tIns="45720" rIns="91440" bIns="45720" anchor="t" anchorCtr="0"/>
          <a:lstStyle/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C3260C"/>
              </a:buClr>
              <a:buSzPct val="130000"/>
            </a:pP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 проектом решения Собрания депутатов 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Вольно-Донского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сельского поселения «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бюджете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Вольно-Донского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 поселения  Морозовского района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и на плановый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» можно ознакомиться на сайте 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Вольно-Донского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сельского поселения </a:t>
            </a:r>
            <a:r>
              <a:rPr lang="en-US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</a:t>
            </a:r>
            <a:r>
              <a:rPr lang="en-US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://</a:t>
            </a:r>
            <a:r>
              <a:rPr lang="en-US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hlinkClick r:id="rId2"/>
              </a:rPr>
              <a:t>volno-don</a:t>
            </a:r>
            <a:r>
              <a:rPr lang="en-US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skoesp.ru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в разделе «Бюджет для граждан».</a:t>
            </a:r>
            <a:endParaRPr sz="1600" b="1" kern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98438" y="2636838"/>
            <a:ext cx="85677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</a:pPr>
            <a:r>
              <a:rPr lang="ru-RU" altLang="ru-RU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Информация для контактов</a:t>
            </a:r>
          </a:p>
          <a:p>
            <a:pPr indent="542925" algn="ctr"/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Администрация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Вольно-Донского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сельского  поселения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Адрес: ул.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Советская, 4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Морозовский  район, Ростовская  обл.,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347202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тел. /факс (886384)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3-46-06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en-US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e-</a:t>
            </a:r>
            <a:r>
              <a:rPr lang="en-US" altLang="ru-RU" sz="14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mail:volno</a:t>
            </a:r>
            <a:r>
              <a:rPr lang="en-US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-donskoesp@donland.ru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График работы :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с 8:00 до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7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:00 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перерыв с 12:00 до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1400" smtClean="0">
                <a:solidFill>
                  <a:srgbClr val="7030A0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1400" smtClean="0">
                <a:solidFill>
                  <a:srgbClr val="7030A0"/>
                </a:solidFill>
                <a:latin typeface="Times New Roman" panose="02020603050405020304" pitchFamily="18" charset="0"/>
              </a:rPr>
              <a:t>:00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Выходной суббота, воскресенье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070" y="-99392"/>
            <a:ext cx="9326631" cy="69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sz="quarter" idx="13"/>
          </p:nvPr>
        </p:nvSpPr>
        <p:spPr>
          <a:xfrm>
            <a:off x="107950" y="13176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9237" name="AutoShap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sp>
          <p:nvSpPr>
            <p:cNvPr id="923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755576" y="908720"/>
            <a:ext cx="1838801" cy="4776007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347864" y="973191"/>
            <a:ext cx="2520280" cy="4796175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9227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9228" name="Text Box 41"/>
          <p:cNvSpPr txBox="1">
            <a:spLocks noChangeArrowheads="1"/>
          </p:cNvSpPr>
          <p:nvPr/>
        </p:nvSpPr>
        <p:spPr bwMode="auto">
          <a:xfrm>
            <a:off x="3779912" y="1340768"/>
            <a:ext cx="165618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9229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44"/>
          <p:cNvSpPr>
            <a:spLocks noChangeShapeType="1"/>
          </p:cNvSpPr>
          <p:nvPr/>
        </p:nvSpPr>
        <p:spPr bwMode="auto">
          <a:xfrm flipH="1">
            <a:off x="4211960" y="692696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00303" y="864352"/>
            <a:ext cx="2112489" cy="480483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6443663" y="1268412"/>
            <a:ext cx="2088777" cy="32932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Овал 1"/>
          <p:cNvGrpSpPr/>
          <p:nvPr/>
        </p:nvGrpSpPr>
        <p:grpSpPr>
          <a:xfrm>
            <a:off x="1322388" y="1036638"/>
            <a:ext cx="6248400" cy="749300"/>
            <a:chOff x="833" y="653"/>
            <a:chExt cx="3936" cy="472"/>
          </a:xfrm>
        </p:grpSpPr>
        <p:pic>
          <p:nvPicPr>
            <p:cNvPr id="8217" name="Picture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" y="653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8" name="Text Box 4"/>
            <p:cNvSpPr txBox="1"/>
            <p:nvPr/>
          </p:nvSpPr>
          <p:spPr>
            <a:xfrm>
              <a:off x="1419" y="730"/>
              <a:ext cx="2769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бюджета очередного года</a:t>
              </a:r>
              <a:endParaRPr sz="9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5" name="Овал 29"/>
          <p:cNvGrpSpPr/>
          <p:nvPr/>
        </p:nvGrpSpPr>
        <p:grpSpPr>
          <a:xfrm>
            <a:off x="1384300" y="1895475"/>
            <a:ext cx="6248400" cy="755650"/>
            <a:chOff x="872" y="1194"/>
            <a:chExt cx="3936" cy="476"/>
          </a:xfrm>
        </p:grpSpPr>
        <p:pic>
          <p:nvPicPr>
            <p:cNvPr id="8215" name="Picture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" y="1194"/>
              <a:ext cx="3936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6" name="Text Box 8"/>
            <p:cNvSpPr txBox="1"/>
            <p:nvPr/>
          </p:nvSpPr>
          <p:spPr>
            <a:xfrm>
              <a:off x="1458" y="1274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Исполнение бюджета в текущем году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Овал 30"/>
          <p:cNvGrpSpPr/>
          <p:nvPr/>
        </p:nvGrpSpPr>
        <p:grpSpPr>
          <a:xfrm>
            <a:off x="1322388" y="2786063"/>
            <a:ext cx="6248400" cy="858837"/>
            <a:chOff x="833" y="1755"/>
            <a:chExt cx="3936" cy="541"/>
          </a:xfrm>
        </p:grpSpPr>
        <p:pic>
          <p:nvPicPr>
            <p:cNvPr id="8213" name="Picture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" y="1789"/>
              <a:ext cx="3936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4" name="Text Box 11"/>
            <p:cNvSpPr txBox="1"/>
            <p:nvPr/>
          </p:nvSpPr>
          <p:spPr>
            <a:xfrm>
              <a:off x="1395" y="1755"/>
              <a:ext cx="2769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Формирование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7" name="Овал 31"/>
          <p:cNvGrpSpPr/>
          <p:nvPr/>
        </p:nvGrpSpPr>
        <p:grpSpPr>
          <a:xfrm>
            <a:off x="1352550" y="4737100"/>
            <a:ext cx="6188075" cy="755650"/>
            <a:chOff x="852" y="2984"/>
            <a:chExt cx="3898" cy="476"/>
          </a:xfrm>
        </p:grpSpPr>
        <p:pic>
          <p:nvPicPr>
            <p:cNvPr id="8211" name="Picture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" y="2984"/>
              <a:ext cx="3898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14"/>
            <p:cNvSpPr txBox="1"/>
            <p:nvPr/>
          </p:nvSpPr>
          <p:spPr>
            <a:xfrm>
              <a:off x="1433" y="3063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Составление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8" name="Овал 32"/>
          <p:cNvGrpSpPr/>
          <p:nvPr/>
        </p:nvGrpSpPr>
        <p:grpSpPr>
          <a:xfrm>
            <a:off x="1322388" y="3773488"/>
            <a:ext cx="6248400" cy="749300"/>
            <a:chOff x="833" y="2377"/>
            <a:chExt cx="3936" cy="472"/>
          </a:xfrm>
        </p:grpSpPr>
        <p:pic>
          <p:nvPicPr>
            <p:cNvPr id="8209" name="Picture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" y="2377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17"/>
            <p:cNvSpPr txBox="1"/>
            <p:nvPr/>
          </p:nvSpPr>
          <p:spPr>
            <a:xfrm>
              <a:off x="1419" y="2453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9" name="Овал 33"/>
          <p:cNvGrpSpPr/>
          <p:nvPr/>
        </p:nvGrpSpPr>
        <p:grpSpPr>
          <a:xfrm>
            <a:off x="1384300" y="5778500"/>
            <a:ext cx="6186488" cy="750888"/>
            <a:chOff x="872" y="3640"/>
            <a:chExt cx="3897" cy="473"/>
          </a:xfrm>
        </p:grpSpPr>
        <p:pic>
          <p:nvPicPr>
            <p:cNvPr id="8207" name="Picture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" y="3640"/>
              <a:ext cx="3897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20"/>
            <p:cNvSpPr txBox="1"/>
            <p:nvPr/>
          </p:nvSpPr>
          <p:spPr>
            <a:xfrm>
              <a:off x="1452" y="3718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Рассмотрение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0" name="Стрелка вниз 11"/>
          <p:cNvSpPr/>
          <p:nvPr/>
        </p:nvSpPr>
        <p:spPr>
          <a:xfrm>
            <a:off x="4270375" y="1773238"/>
            <a:ext cx="484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Стрелка вниз 35"/>
          <p:cNvSpPr/>
          <p:nvPr/>
        </p:nvSpPr>
        <p:spPr>
          <a:xfrm>
            <a:off x="4268788" y="2706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Стрелка вниз 36"/>
          <p:cNvSpPr/>
          <p:nvPr/>
        </p:nvSpPr>
        <p:spPr>
          <a:xfrm>
            <a:off x="4270375" y="3649663"/>
            <a:ext cx="484188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Стрелка вниз 37"/>
          <p:cNvSpPr/>
          <p:nvPr/>
        </p:nvSpPr>
        <p:spPr>
          <a:xfrm>
            <a:off x="4208463" y="4608513"/>
            <a:ext cx="4857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4" name="Стрелка вниз 39"/>
          <p:cNvSpPr/>
          <p:nvPr/>
        </p:nvSpPr>
        <p:spPr>
          <a:xfrm>
            <a:off x="4238625" y="5627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5" name="Выгнутая влево стрелка 22"/>
          <p:cNvSpPr/>
          <p:nvPr/>
        </p:nvSpPr>
        <p:spPr>
          <a:xfrm rot="10800000">
            <a:off x="7323138" y="1101725"/>
            <a:ext cx="1439862" cy="5229225"/>
          </a:xfrm>
          <a:prstGeom prst="curvedRightArrow">
            <a:avLst>
              <a:gd name="adj1" fmla="val 29141"/>
              <a:gd name="adj2" fmla="val 55268"/>
              <a:gd name="adj3" fmla="val 25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206" name="Заголовок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638" y="-73025"/>
            <a:ext cx="7802562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  <a:ln w="15875">
            <a:solidFill>
              <a:schemeClr val="dk1">
                <a:shade val="75000"/>
                <a:satMod val="125000"/>
                <a:lumMod val="75000"/>
              </a:schemeClr>
            </a:solidFill>
          </a:ln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Доходы бюджета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– поступающие в бюджет денежные средства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341438"/>
            <a:ext cx="2736850" cy="5256213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налогов,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по подакцизным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товарам(продукции),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производимым, на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РФ;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налог.</a:t>
            </a:r>
            <a:endParaRPr sz="1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2987675" y="1341438"/>
            <a:ext cx="2952750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платежей и сборов,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штрафов за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например: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арендной платы за земельные участки;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  <a:endParaRPr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6011863" y="1341438"/>
            <a:ext cx="2663825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граждан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доходов):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361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7076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788" y="1557338"/>
            <a:ext cx="3475038" cy="8731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556792"/>
            <a:ext cx="1439863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Доходы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Расходы</a:t>
            </a:r>
            <a:endParaRPr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3475038" cy="5857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  <a:endParaRPr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56100" y="2708275"/>
            <a:ext cx="1368425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5 195,1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56100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15 195,1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Rectangle 17"/>
          <p:cNvSpPr/>
          <p:nvPr/>
        </p:nvSpPr>
        <p:spPr>
          <a:xfrm>
            <a:off x="468313" y="196850"/>
            <a:ext cx="7920037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Основные характеристики бюджета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Вольно-Донского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сельского</a:t>
            </a:r>
            <a:endParaRPr sz="24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поселения Морозовского района </a:t>
            </a:r>
            <a:r>
              <a:rPr sz="2400" b="1" dirty="0" err="1">
                <a:solidFill>
                  <a:schemeClr val="folHlink"/>
                </a:solidFill>
                <a:latin typeface="Times New Roman" panose="02020603050405020304" pitchFamily="18" charset="0"/>
              </a:rPr>
              <a:t>на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5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7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года.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1557338"/>
            <a:ext cx="1366838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188" y="1557338"/>
            <a:ext cx="1368425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84888" y="2708275"/>
            <a:ext cx="13668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12 862,3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596188" y="2708275"/>
            <a:ext cx="1368425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9 337,7</a:t>
            </a: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11863" y="3716338"/>
            <a:ext cx="1439863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12 862,3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596188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9 337,7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Замещающее содержимое 11265"/>
          <p:cNvGraphicFramePr>
            <a:graphicFrameLocks noGrp="1"/>
          </p:cNvGraphicFramePr>
          <p:nvPr>
            <p:ph sz="quarter" idx="13"/>
          </p:nvPr>
        </p:nvGraphicFramePr>
        <p:xfrm>
          <a:off x="395288" y="981075"/>
          <a:ext cx="8353425" cy="5420642"/>
        </p:xfrm>
        <a:graphic>
          <a:graphicData uri="http://schemas.openxmlformats.org/drawingml/2006/table">
            <a:tbl>
              <a:tblPr/>
              <a:tblGrid>
                <a:gridCol w="4602163"/>
                <a:gridCol w="1374775"/>
                <a:gridCol w="1143000"/>
                <a:gridCol w="1233487"/>
              </a:tblGrid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Показатели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Всего доходов: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15 195,1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12862,3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9 337,7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Налоговые доходы,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7 047,4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7 195,3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7 627,5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 том числе: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39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доходы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2 387,2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2 522,1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2 946,9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Единый сельскохозяйственный налог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249,2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259,2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269,6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имущество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178,8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178,8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178,8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с организаций 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2 312,6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2 312,6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2 312,6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 с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1919,6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1 919,6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</a:t>
                      </a: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919,6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Неналоговые доходы, всего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Безвозмездные поступления,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8 145,9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5 668,2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1 708,4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Дотации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7 981,4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5 488,7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1 522,6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0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Иные межбюджетные трансферты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2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Субвенции бюджетам бюджетной системы РФ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164,5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179,5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185,8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343" name="Rectangle 1"/>
          <p:cNvSpPr/>
          <p:nvPr/>
        </p:nvSpPr>
        <p:spPr>
          <a:xfrm>
            <a:off x="827088" y="122238"/>
            <a:ext cx="7632700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defTabSz="914400" eaLnBrk="0" hangingPunct="0">
              <a:tabLst>
                <a:tab pos="4840605" algn="ctr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местного бюджета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hangingPunct="0">
              <a:tabLst>
                <a:tab pos="4840605" algn="ctr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Классификация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расходов бюджета по разделам</a:t>
            </a:r>
          </a:p>
        </p:txBody>
      </p:sp>
      <p:pic>
        <p:nvPicPr>
          <p:cNvPr id="12291" name="Picture 7" descr="Физ-р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ЖК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" descr="Культур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4" descr="нац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7" descr="Общегос-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9" descr="Соц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7750" y="981075"/>
            <a:ext cx="71755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Line 20"/>
          <p:cNvSpPr/>
          <p:nvPr/>
        </p:nvSpPr>
        <p:spPr>
          <a:xfrm>
            <a:off x="1476375" y="1484313"/>
            <a:ext cx="0" cy="288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Text Box 21"/>
          <p:cNvSpPr txBox="1"/>
          <p:nvPr/>
        </p:nvSpPr>
        <p:spPr>
          <a:xfrm>
            <a:off x="107950" y="2349500"/>
            <a:ext cx="1079500" cy="554038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Общегосударст-венные вопросы</a:t>
            </a:r>
          </a:p>
        </p:txBody>
      </p:sp>
      <p:sp>
        <p:nvSpPr>
          <p:cNvPr id="12299" name="Text Box 26"/>
          <p:cNvSpPr txBox="1"/>
          <p:nvPr/>
        </p:nvSpPr>
        <p:spPr>
          <a:xfrm>
            <a:off x="1692275" y="2349500"/>
            <a:ext cx="1298575" cy="7080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2300" name="Line 27"/>
          <p:cNvSpPr/>
          <p:nvPr/>
        </p:nvSpPr>
        <p:spPr>
          <a:xfrm>
            <a:off x="2339975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Text Box 33"/>
          <p:cNvSpPr txBox="1"/>
          <p:nvPr/>
        </p:nvSpPr>
        <p:spPr>
          <a:xfrm>
            <a:off x="2881313" y="1773238"/>
            <a:ext cx="1077912" cy="5778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2302" name="Line 34"/>
          <p:cNvSpPr/>
          <p:nvPr/>
        </p:nvSpPr>
        <p:spPr>
          <a:xfrm>
            <a:off x="3708400" y="1484313"/>
            <a:ext cx="0" cy="303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3" name="Line 37"/>
          <p:cNvSpPr/>
          <p:nvPr/>
        </p:nvSpPr>
        <p:spPr>
          <a:xfrm>
            <a:off x="4068763" y="148431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4" name="Text Box 39"/>
          <p:cNvSpPr txBox="1"/>
          <p:nvPr/>
        </p:nvSpPr>
        <p:spPr>
          <a:xfrm>
            <a:off x="4992688" y="1773238"/>
            <a:ext cx="1308100" cy="4159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Культура</a:t>
            </a:r>
            <a:r>
              <a:rPr lang="ru-RU" altLang="ru-RU" sz="900" b="1" dirty="0">
                <a:latin typeface="Times New Roman" panose="02020603050405020304" pitchFamily="18" charset="0"/>
              </a:rPr>
              <a:t>, кинематография</a:t>
            </a:r>
          </a:p>
        </p:txBody>
      </p:sp>
      <p:sp>
        <p:nvSpPr>
          <p:cNvPr id="12305" name="Line 40"/>
          <p:cNvSpPr/>
          <p:nvPr/>
        </p:nvSpPr>
        <p:spPr>
          <a:xfrm>
            <a:off x="5292725" y="1484313"/>
            <a:ext cx="0" cy="274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Text Box 42"/>
          <p:cNvSpPr txBox="1"/>
          <p:nvPr/>
        </p:nvSpPr>
        <p:spPr>
          <a:xfrm>
            <a:off x="5940425" y="2492375"/>
            <a:ext cx="1150938" cy="461963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Национальная экономики</a:t>
            </a:r>
          </a:p>
        </p:txBody>
      </p:sp>
      <p:sp>
        <p:nvSpPr>
          <p:cNvPr id="12307" name="Text Box 43"/>
          <p:cNvSpPr txBox="1"/>
          <p:nvPr/>
        </p:nvSpPr>
        <p:spPr>
          <a:xfrm>
            <a:off x="6877050" y="1827213"/>
            <a:ext cx="1150938" cy="554037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12308" name="Line 44"/>
          <p:cNvSpPr/>
          <p:nvPr/>
        </p:nvSpPr>
        <p:spPr>
          <a:xfrm>
            <a:off x="6486525" y="1470025"/>
            <a:ext cx="0" cy="958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45"/>
          <p:cNvSpPr/>
          <p:nvPr/>
        </p:nvSpPr>
        <p:spPr>
          <a:xfrm flipH="1">
            <a:off x="7451725" y="1484313"/>
            <a:ext cx="0" cy="342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95288" y="3789363"/>
            <a:ext cx="8459788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Например, в составе раздела «Жилищно-коммунальное хозяйство», 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в том числе, выделяются: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коммунальное хозяйство; </a:t>
            </a:r>
          </a:p>
          <a:p>
            <a:pPr defTabSz="914400">
              <a:buChar char="-"/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anose="02020603050405020304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endParaRPr lang="ru-RU" altLang="ru-RU" sz="1400" b="1" dirty="0">
              <a:latin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12317" name="Pictur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Line 67"/>
          <p:cNvSpPr/>
          <p:nvPr/>
        </p:nvSpPr>
        <p:spPr>
          <a:xfrm>
            <a:off x="684213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9" name="Text Box 68"/>
          <p:cNvSpPr txBox="1"/>
          <p:nvPr/>
        </p:nvSpPr>
        <p:spPr>
          <a:xfrm>
            <a:off x="971550" y="1773238"/>
            <a:ext cx="1079500" cy="4000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оборона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938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638" y="2730500"/>
            <a:ext cx="1976438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2730500"/>
            <a:ext cx="1976438" cy="1087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общественного порядка и противодействие преступности»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4248150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Rectangle 13"/>
          <p:cNvSpPr/>
          <p:nvPr/>
        </p:nvSpPr>
        <p:spPr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Муниципальные программы 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Вольно-Донского</a:t>
            </a:r>
            <a:r>
              <a:rPr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 </a:t>
            </a:r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сельского поселения</a:t>
            </a:r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5" y="4077072"/>
            <a:ext cx="288032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энергетики»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1038</Words>
  <Application>Microsoft Office PowerPoint</Application>
  <PresentationFormat>Экран (4:3)</PresentationFormat>
  <Paragraphs>262</Paragraphs>
  <Slides>15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Доходы бюджета  Доходы бюджета – поступающие в бюджет денежные средства</vt:lpstr>
      <vt:lpstr>Слайд 6</vt:lpstr>
      <vt:lpstr>Слайд 7</vt:lpstr>
      <vt:lpstr>Классификация расходов бюджета по разделам</vt:lpstr>
      <vt:lpstr>Слайд 9</vt:lpstr>
      <vt:lpstr>Слайд 10</vt:lpstr>
      <vt:lpstr>Слайд 11</vt:lpstr>
      <vt:lpstr>Слайд 12</vt:lpstr>
      <vt:lpstr>Слайд 13</vt:lpstr>
      <vt:lpstr>физическая культура и спорт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364</cp:revision>
  <cp:lastPrinted>2014-05-13T11:35:02Z</cp:lastPrinted>
  <dcterms:created xsi:type="dcterms:W3CDTF">2014-05-12T16:47:43Z</dcterms:created>
  <dcterms:modified xsi:type="dcterms:W3CDTF">2025-10-30T07:50:35Z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9814191953C44CFD99661CA6402A03B0_13</vt:lpwstr>
  </property>
  <property fmtid="{D5CDD505-2E9C-101B-9397-08002B2CF9AE}" pid="3" name="KSOProductBuildVer">
    <vt:lpwstr>1049-12.2.0.13431</vt:lpwstr>
  </property>
</Properties>
</file>