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ommentAuthors.xml" ContentType="application/vnd.openxmlformats-officedocument.presentationml.commentAuthors+xml"/>
  <Override PartName="/ppt/charts/chart7.xml" ContentType="application/vnd.openxmlformats-officedocument.drawingml.char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diagrams/data2.xml" ContentType="application/vnd.openxmlformats-officedocument.drawingml.diagramData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charts/chart6.xml" ContentType="application/vnd.openxmlformats-officedocument.drawingml.chart+xml"/>
  <Default Extension="vml" ContentType="application/vnd.openxmlformats-officedocument.vmlDrawing"/>
  <Override PartName="/ppt/charts/chart4.xml" ContentType="application/vnd.openxmlformats-officedocument.drawingml.chart+xml"/>
  <Override PartName="/ppt/diagrams/data3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0"/>
  </p:notesMasterIdLst>
  <p:sldIdLst>
    <p:sldId id="256" r:id="rId2"/>
    <p:sldId id="297" r:id="rId3"/>
    <p:sldId id="282" r:id="rId4"/>
    <p:sldId id="283" r:id="rId5"/>
    <p:sldId id="257" r:id="rId6"/>
    <p:sldId id="285" r:id="rId7"/>
    <p:sldId id="286" r:id="rId8"/>
    <p:sldId id="259" r:id="rId9"/>
    <p:sldId id="287" r:id="rId10"/>
    <p:sldId id="260" r:id="rId11"/>
    <p:sldId id="299" r:id="rId12"/>
    <p:sldId id="262" r:id="rId13"/>
    <p:sldId id="263" r:id="rId14"/>
    <p:sldId id="264" r:id="rId15"/>
    <p:sldId id="281" r:id="rId16"/>
    <p:sldId id="279" r:id="rId17"/>
    <p:sldId id="266" r:id="rId18"/>
    <p:sldId id="268" r:id="rId19"/>
    <p:sldId id="291" r:id="rId20"/>
    <p:sldId id="271" r:id="rId21"/>
    <p:sldId id="296" r:id="rId22"/>
    <p:sldId id="272" r:id="rId23"/>
    <p:sldId id="273" r:id="rId24"/>
    <p:sldId id="294" r:id="rId25"/>
    <p:sldId id="292" r:id="rId26"/>
    <p:sldId id="293" r:id="rId27"/>
    <p:sldId id="298" r:id="rId28"/>
    <p:sldId id="300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1" initials="1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E05CB"/>
    <a:srgbClr val="EE30E5"/>
    <a:srgbClr val="FF99FF"/>
    <a:srgbClr val="57C75A"/>
    <a:srgbClr val="F4D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620" autoAdjust="0"/>
    <p:restoredTop sz="94472" autoAdjust="0"/>
  </p:normalViewPr>
  <p:slideViewPr>
    <p:cSldViewPr>
      <p:cViewPr>
        <p:scale>
          <a:sx n="100" d="100"/>
          <a:sy n="100" d="100"/>
        </p:scale>
        <p:origin x="-78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52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0"/>
      <c:rotY val="0"/>
      <c:depthPercent val="60"/>
      <c:perspective val="100"/>
    </c:view3D>
    <c:floor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6756291582872787"/>
          <c:y val="0.10120529466579099"/>
          <c:w val="0.78472992224226745"/>
          <c:h val="0.69710384566453143"/>
        </c:manualLayout>
      </c:layout>
      <c:bar3DChart>
        <c:barDir val="col"/>
        <c:grouping val="clustered"/>
        <c:ser>
          <c:idx val="1"/>
          <c:order val="0"/>
          <c:tx>
            <c:strRef>
              <c:f>Sheet1!$A$2</c:f>
              <c:strCache>
                <c:ptCount val="1"/>
                <c:pt idx="0">
                  <c:v>Бюджет поселения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4</a:t>
                    </a:r>
                    <a:r>
                      <a:rPr lang="ru-RU" baseline="0" dirty="0" smtClean="0"/>
                      <a:t> 423,4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3A4-4AD8-87DF-93EFC93170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 formatCode="#,##0.00">
                  <c:v>14423.4</c:v>
                </c:pt>
                <c:pt idx="1">
                  <c:v>15195.1</c:v>
                </c:pt>
                <c:pt idx="2">
                  <c:v>12862.3</c:v>
                </c:pt>
                <c:pt idx="3">
                  <c:v>9337.7000000000007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3A4-4AD8-87DF-93EFC93170AF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3">
                  <a:lumMod val="75000"/>
                </a:schemeClr>
              </a:contourClr>
            </a:sp3d>
          </c:spPr>
          <c:cat>
            <c:strRef>
              <c:f>Sheet1!$B$1:$E$1</c:f>
              <c:strCache>
                <c:ptCount val="4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3A4-4AD8-87DF-93EFC93170AF}"/>
            </c:ext>
          </c:extLst>
        </c:ser>
        <c:gapWidth val="65"/>
        <c:shape val="cylinder"/>
        <c:axId val="117078272"/>
        <c:axId val="117100544"/>
        <c:axId val="0"/>
      </c:bar3DChart>
      <c:catAx>
        <c:axId val="11707827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7100544"/>
        <c:crosses val="autoZero"/>
        <c:auto val="1"/>
        <c:lblAlgn val="ctr"/>
        <c:lblOffset val="100"/>
        <c:tickLblSkip val="1"/>
        <c:tickMarkSkip val="1"/>
      </c:catAx>
      <c:valAx>
        <c:axId val="11710054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7078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style val="8"/>
  <c:chart>
    <c:autoTitleDeleted val="1"/>
    <c:view3D>
      <c:rotX val="0"/>
      <c:rotY val="0"/>
      <c:rAngAx val="1"/>
    </c:view3D>
    <c:plotArea>
      <c:layout>
        <c:manualLayout>
          <c:layoutTarget val="inner"/>
          <c:xMode val="edge"/>
          <c:yMode val="edge"/>
          <c:x val="0.15223498104403663"/>
          <c:y val="0.11344589170896849"/>
          <c:w val="0.8385057596967046"/>
          <c:h val="0.64751224528655849"/>
        </c:manualLayout>
      </c:layout>
      <c:bar3DChart>
        <c:barDir val="col"/>
        <c:grouping val="standar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1"/>
          <c:cat>
            <c:strRef>
              <c:f>Лист1!$A$2:$A$8</c:f>
              <c:strCache>
                <c:ptCount val="5"/>
                <c:pt idx="0">
                  <c:v>факт 2024 г.</c:v>
                </c:pt>
                <c:pt idx="1">
                  <c:v>план 2024 г.</c:v>
                </c:pt>
                <c:pt idx="2">
                  <c:v> 2025 год</c:v>
                </c:pt>
                <c:pt idx="3">
                  <c:v>2026 год</c:v>
                </c:pt>
                <c:pt idx="4">
                  <c:v> 2027 год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6137.7</c:v>
                </c:pt>
                <c:pt idx="1">
                  <c:v>6078.4</c:v>
                </c:pt>
                <c:pt idx="2">
                  <c:v>7049.2</c:v>
                </c:pt>
                <c:pt idx="3">
                  <c:v>7194.1</c:v>
                </c:pt>
                <c:pt idx="4">
                  <c:v>7629.3</c:v>
                </c:pt>
                <c:pt idx="6">
                  <c:v>0</c:v>
                </c:pt>
              </c:numCache>
            </c:numRef>
          </c:val>
        </c:ser>
        <c:shape val="cylinder"/>
        <c:axId val="117093888"/>
        <c:axId val="117095424"/>
        <c:axId val="116507968"/>
      </c:bar3DChart>
      <c:catAx>
        <c:axId val="117093888"/>
        <c:scaling>
          <c:orientation val="minMax"/>
        </c:scaling>
        <c:axPos val="b"/>
        <c:majorTickMark val="none"/>
        <c:tickLblPos val="nextTo"/>
        <c:crossAx val="117095424"/>
        <c:crosses val="autoZero"/>
        <c:auto val="1"/>
        <c:lblAlgn val="ctr"/>
        <c:lblOffset val="100"/>
        <c:noMultiLvlLbl val="1"/>
      </c:catAx>
      <c:valAx>
        <c:axId val="117095424"/>
        <c:scaling>
          <c:orientation val="minMax"/>
        </c:scaling>
        <c:axPos val="l"/>
        <c:majorGridlines/>
        <c:title>
          <c:layout/>
        </c:title>
        <c:numFmt formatCode="General" sourceLinked="1"/>
        <c:majorTickMark val="none"/>
        <c:tickLblPos val="nextTo"/>
        <c:crossAx val="117093888"/>
        <c:crosses val="autoZero"/>
        <c:crossBetween val="between"/>
      </c:valAx>
      <c:serAx>
        <c:axId val="116507968"/>
        <c:scaling>
          <c:orientation val="minMax"/>
        </c:scaling>
        <c:delete val="1"/>
        <c:axPos val="b"/>
        <c:tickLblPos val="none"/>
        <c:crossAx val="117095424"/>
        <c:crosses val="autoZero"/>
      </c:serAx>
      <c:dTable>
        <c:showHorzBorder val="1"/>
        <c:showVertBorder val="1"/>
        <c:showOutline val="1"/>
        <c:showKeys val="1"/>
      </c:dTable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style val="10"/>
  <c:chart>
    <c:autoTitleDeleted val="1"/>
    <c:view3D>
      <c:rotX val="75"/>
      <c:rAngAx val="1"/>
    </c:view3D>
    <c:plotArea>
      <c:layout>
        <c:manualLayout>
          <c:layoutTarget val="inner"/>
          <c:xMode val="edge"/>
          <c:yMode val="edge"/>
          <c:x val="3.1635802469135971E-2"/>
          <c:y val="6.7894298108218856E-2"/>
          <c:w val="0.95370370370370372"/>
          <c:h val="0.9262478164605735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explosion val="16"/>
          </c:dPt>
          <c:dLbls>
            <c:dLbl>
              <c:idx val="0"/>
              <c:layout>
                <c:manualLayout>
                  <c:x val="-1.543209876543215E-3"/>
                  <c:y val="8.0917060013486614E-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 на доходы физических лиц 
</a:t>
                    </a:r>
                    <a:r>
                      <a:rPr lang="ru-RU" dirty="0" smtClean="0"/>
                      <a:t>34,9%</a:t>
                    </a:r>
                    <a:endParaRPr lang="ru-RU" dirty="0"/>
                  </a:p>
                </c:rich>
              </c:tx>
              <c:dLblPos val="outEnd"/>
              <c:showCatName val="1"/>
              <c:showPercent val="1"/>
            </c:dLbl>
            <c:dLbl>
              <c:idx val="1"/>
              <c:layout>
                <c:manualLayout>
                  <c:x val="6.5088825702342881E-2"/>
                  <c:y val="-0.14565092040501007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налоги на имущество 
</a:t>
                    </a:r>
                    <a:r>
                      <a:rPr lang="ru-RU" dirty="0" smtClean="0"/>
                      <a:t>56,6%</a:t>
                    </a:r>
                    <a:endParaRPr lang="ru-RU" dirty="0"/>
                  </a:p>
                </c:rich>
              </c:tx>
              <c:dLblPos val="bestFit"/>
              <c:showCatName val="1"/>
              <c:showPercent val="1"/>
            </c:dLbl>
            <c:dLbl>
              <c:idx val="2"/>
              <c:delete val="1"/>
            </c:dLbl>
            <c:dLbl>
              <c:idx val="3"/>
              <c:layout>
                <c:manualLayout>
                  <c:x val="-6.3271726450860308E-2"/>
                  <c:y val="0.3209710047201618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доходы </a:t>
                    </a:r>
                    <a:r>
                      <a:rPr lang="ru-RU" dirty="0"/>
                      <a:t>от использования имущества
</a:t>
                    </a:r>
                    <a:r>
                      <a:rPr lang="ru-RU" dirty="0" smtClean="0"/>
                      <a:t>1,7%</a:t>
                    </a:r>
                    <a:endParaRPr lang="ru-RU" dirty="0"/>
                  </a:p>
                </c:rich>
              </c:tx>
              <c:dLblPos val="bestFit"/>
              <c:showCatName val="1"/>
              <c:showPercent val="1"/>
            </c:dLbl>
            <c:dLbl>
              <c:idx val="4"/>
              <c:layout>
                <c:manualLayout>
                  <c:x val="-4.7839506172839497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Доходы</a:t>
                    </a:r>
                    <a:r>
                      <a:rPr lang="ru-RU" baseline="0" dirty="0" smtClean="0"/>
                      <a:t> от компенсации затрат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0,2%</a:t>
                    </a:r>
                  </a:p>
                  <a:p>
                    <a:endParaRPr lang="ru-RU" dirty="0"/>
                  </a:p>
                </c:rich>
              </c:tx>
              <c:dLblPos val="bestFit"/>
              <c:showCatName val="1"/>
              <c:showPercent val="1"/>
            </c:dLbl>
            <c:dLbl>
              <c:idx val="5"/>
              <c:layout>
                <c:manualLayout>
                  <c:x val="0.10339506172839506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Единый с /х</a:t>
                    </a:r>
                    <a:r>
                      <a:rPr lang="ru-RU" baseline="0" dirty="0" smtClean="0"/>
                      <a:t>0,9%</a:t>
                    </a:r>
                    <a:endParaRPr lang="en-US" dirty="0"/>
                  </a:p>
                </c:rich>
              </c:tx>
              <c:dLblPos val="bestFit"/>
              <c:showCatName val="1"/>
              <c:showPercent val="1"/>
            </c:dLbl>
            <c:dLbl>
              <c:idx val="6"/>
              <c:delete val="1"/>
            </c:dLbl>
            <c:dLblPos val="outEnd"/>
            <c:showCatName val="1"/>
            <c:showPercent val="1"/>
          </c:dLbls>
          <c:cat>
            <c:strRef>
              <c:f>Лист1!$A$2:$A$8</c:f>
              <c:strCache>
                <c:ptCount val="6"/>
                <c:pt idx="0">
                  <c:v>налог на доходы физических лиц </c:v>
                </c:pt>
                <c:pt idx="1">
                  <c:v>налоги на имущество </c:v>
                </c:pt>
                <c:pt idx="2">
                  <c:v>государственная пошлина</c:v>
                </c:pt>
                <c:pt idx="3">
                  <c:v>доходы от использования имущества</c:v>
                </c:pt>
                <c:pt idx="4">
                  <c:v>доходы от компенсации затрат</c:v>
                </c:pt>
                <c:pt idx="5">
                  <c:v>единый сельскохоз.налог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2387.1999999999998</c:v>
                </c:pt>
                <c:pt idx="1">
                  <c:v>4411</c:v>
                </c:pt>
                <c:pt idx="2">
                  <c:v>0</c:v>
                </c:pt>
                <c:pt idx="3">
                  <c:v>1.8</c:v>
                </c:pt>
                <c:pt idx="4">
                  <c:v>0</c:v>
                </c:pt>
                <c:pt idx="5">
                  <c:v>249.2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Лист1!$A$2:$A$8</c:f>
              <c:strCache>
                <c:ptCount val="6"/>
                <c:pt idx="0">
                  <c:v>налог на доходы физических лиц </c:v>
                </c:pt>
                <c:pt idx="1">
                  <c:v>налоги на имущество </c:v>
                </c:pt>
                <c:pt idx="2">
                  <c:v>государственная пошлина</c:v>
                </c:pt>
                <c:pt idx="3">
                  <c:v>доходы от использования имущества</c:v>
                </c:pt>
                <c:pt idx="4">
                  <c:v>доходы от компенсации затрат</c:v>
                </c:pt>
                <c:pt idx="5">
                  <c:v>единый сельскохоз.налог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</c:numCache>
            </c:numRef>
          </c:val>
        </c:ser>
        <c:dLbls>
          <c:showCatName val="1"/>
          <c:showPercent val="1"/>
        </c:dLbls>
      </c:pie3DChart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chart>
    <c:autoTitleDeleted val="1"/>
    <c:view3D>
      <c:rotX val="0"/>
      <c:rotY val="0"/>
      <c:rAngAx val="1"/>
    </c:view3D>
    <c:plotArea>
      <c:layout>
        <c:manualLayout>
          <c:layoutTarget val="inner"/>
          <c:xMode val="edge"/>
          <c:yMode val="edge"/>
          <c:x val="0.32900153105861868"/>
          <c:y val="2.7481475749192383E-2"/>
          <c:w val="0.66791204918829594"/>
          <c:h val="0.63299831685658869"/>
        </c:manualLayout>
      </c:layout>
      <c:bar3DChart>
        <c:barDir val="col"/>
        <c:grouping val="percentStack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иные межбюджетные трасферты</c:v>
                </c:pt>
              </c:strCache>
            </c:strRef>
          </c:tx>
          <c:invertIfNegative val="1"/>
          <c:cat>
            <c:strRef>
              <c:f>Лист1!$A$2:$A$5</c:f>
              <c:strCache>
                <c:ptCount val="4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субвенции</c:v>
                </c:pt>
              </c:strCache>
            </c:strRef>
          </c:tx>
          <c:invertIfNegative val="1"/>
          <c:cat>
            <c:strRef>
              <c:f>Лист1!$A$2:$A$5</c:f>
              <c:strCache>
                <c:ptCount val="4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144.80000000000001</c:v>
                </c:pt>
                <c:pt idx="1">
                  <c:v>164.5</c:v>
                </c:pt>
                <c:pt idx="2">
                  <c:v>179.5</c:v>
                </c:pt>
                <c:pt idx="3">
                  <c:v>185.8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дотации</c:v>
                </c:pt>
              </c:strCache>
            </c:strRef>
          </c:tx>
          <c:invertIfNegative val="1"/>
          <c:cat>
            <c:strRef>
              <c:f>Лист1!$A$2:$A$5</c:f>
              <c:strCache>
                <c:ptCount val="4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8609.7999999999956</c:v>
                </c:pt>
                <c:pt idx="1">
                  <c:v>7981.4</c:v>
                </c:pt>
                <c:pt idx="2">
                  <c:v>5488.7</c:v>
                </c:pt>
                <c:pt idx="3">
                  <c:v>1522.6</c:v>
                </c:pt>
              </c:numCache>
            </c:numRef>
          </c:val>
        </c:ser>
        <c:gapWidth val="95"/>
        <c:gapDepth val="95"/>
        <c:shape val="cylinder"/>
        <c:axId val="118327552"/>
        <c:axId val="118337536"/>
        <c:axId val="0"/>
      </c:bar3DChart>
      <c:catAx>
        <c:axId val="118327552"/>
        <c:scaling>
          <c:orientation val="minMax"/>
        </c:scaling>
        <c:axPos val="b"/>
        <c:majorTickMark val="none"/>
        <c:tickLblPos val="nextTo"/>
        <c:crossAx val="118337536"/>
        <c:crosses val="autoZero"/>
        <c:auto val="1"/>
        <c:lblAlgn val="ctr"/>
        <c:lblOffset val="100"/>
        <c:noMultiLvlLbl val="1"/>
      </c:catAx>
      <c:valAx>
        <c:axId val="118337536"/>
        <c:scaling>
          <c:orientation val="minMax"/>
        </c:scaling>
        <c:axPos val="l"/>
        <c:majorGridlines/>
        <c:numFmt formatCode="0%" sourceLinked="1"/>
        <c:majorTickMark val="none"/>
        <c:tickLblPos val="nextTo"/>
        <c:crossAx val="11832755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style val="20"/>
  <c:chart>
    <c:title>
      <c:tx>
        <c:rich>
          <a:bodyPr/>
          <a:lstStyle/>
          <a:p>
            <a:pPr>
              <a:defRPr b="0">
                <a:solidFill>
                  <a:srgbClr val="EE30E5"/>
                </a:solidFill>
              </a:defRPr>
            </a:pPr>
            <a:r>
              <a:rPr lang="ru-RU" b="0" dirty="0" smtClean="0">
                <a:solidFill>
                  <a:srgbClr val="EE30E5"/>
                </a:solidFill>
              </a:rPr>
              <a:t>Поступление налога на доходы физических лиц</a:t>
            </a:r>
          </a:p>
          <a:p>
            <a:pPr>
              <a:defRPr b="0">
                <a:solidFill>
                  <a:srgbClr val="EE30E5"/>
                </a:solidFill>
              </a:defRPr>
            </a:pPr>
            <a:endParaRPr lang="ru-RU" b="0" dirty="0">
              <a:solidFill>
                <a:srgbClr val="EE30E5"/>
              </a:solidFill>
            </a:endParaRPr>
          </a:p>
        </c:rich>
      </c:tx>
      <c:layout>
        <c:manualLayout>
          <c:xMode val="edge"/>
          <c:yMode val="edge"/>
          <c:x val="0.30923763100396251"/>
          <c:y val="1.9966334977455341E-2"/>
        </c:manualLayout>
      </c:layout>
    </c:title>
    <c:view3D>
      <c:rotX val="0"/>
      <c:rotY val="0"/>
      <c:rAngAx val="1"/>
    </c:view3D>
    <c:plotArea>
      <c:layout>
        <c:manualLayout>
          <c:layoutTarget val="inner"/>
          <c:xMode val="edge"/>
          <c:yMode val="edge"/>
          <c:x val="0.16513261092682818"/>
          <c:y val="0.29851321551274262"/>
          <c:w val="0.81177141031949196"/>
          <c:h val="0.40183113825927097"/>
        </c:manualLayout>
      </c:layout>
      <c:bar3D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1"/>
          <c:cat>
            <c:strRef>
              <c:f>Лист1!$A$2:$A$6</c:f>
              <c:strCache>
                <c:ptCount val="4"/>
                <c:pt idx="0">
                  <c:v> 2024 года</c:v>
                </c:pt>
                <c:pt idx="1">
                  <c:v>2025 года </c:v>
                </c:pt>
                <c:pt idx="2">
                  <c:v>2026 года</c:v>
                </c:pt>
                <c:pt idx="3">
                  <c:v> 2027 года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4127.7</c:v>
                </c:pt>
                <c:pt idx="1">
                  <c:v>4411</c:v>
                </c:pt>
                <c:pt idx="2">
                  <c:v>4411</c:v>
                </c:pt>
                <c:pt idx="3">
                  <c:v>4411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invertIfNegative val="1"/>
          <c:cat>
            <c:strRef>
              <c:f>Лист1!$A$2:$A$6</c:f>
              <c:strCache>
                <c:ptCount val="4"/>
                <c:pt idx="0">
                  <c:v> 2024 года</c:v>
                </c:pt>
                <c:pt idx="1">
                  <c:v>2025 года </c:v>
                </c:pt>
                <c:pt idx="2">
                  <c:v>2026 года</c:v>
                </c:pt>
                <c:pt idx="3">
                  <c:v> 2027 года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invertIfNegative val="1"/>
          <c:cat>
            <c:strRef>
              <c:f>Лист1!$A$2:$A$6</c:f>
              <c:strCache>
                <c:ptCount val="4"/>
                <c:pt idx="0">
                  <c:v> 2024 года</c:v>
                </c:pt>
                <c:pt idx="1">
                  <c:v>2025 года </c:v>
                </c:pt>
                <c:pt idx="2">
                  <c:v>2026 года</c:v>
                </c:pt>
                <c:pt idx="3">
                  <c:v> 2027 года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shape val="box"/>
        <c:axId val="133139072"/>
        <c:axId val="133144960"/>
        <c:axId val="0"/>
      </c:bar3DChart>
      <c:catAx>
        <c:axId val="13313907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>
                <a:solidFill>
                  <a:srgbClr val="FF0000"/>
                </a:solidFill>
              </a:defRPr>
            </a:pPr>
            <a:endParaRPr lang="ru-RU"/>
          </a:p>
        </c:txPr>
        <c:crossAx val="133144960"/>
        <c:crosses val="autoZero"/>
        <c:auto val="1"/>
        <c:lblAlgn val="ctr"/>
        <c:lblOffset val="100"/>
        <c:noMultiLvlLbl val="1"/>
      </c:catAx>
      <c:valAx>
        <c:axId val="133144960"/>
        <c:scaling>
          <c:orientation val="minMax"/>
        </c:scaling>
        <c:axPos val="l"/>
        <c:majorGridlines/>
        <c:title>
          <c:layout/>
        </c:title>
        <c:numFmt formatCode="General" sourceLinked="1"/>
        <c:tickLblPos val="nextTo"/>
        <c:crossAx val="133139072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chart>
    <c:autoTitleDeleted val="1"/>
    <c:view3D>
      <c:rotX val="0"/>
      <c:rotY val="0"/>
      <c:rAngAx val="1"/>
    </c:view3D>
    <c:plotArea>
      <c:layout/>
      <c:bar3DChart>
        <c:barDir val="col"/>
        <c:grouping val="standar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1"/>
          <c:dLbls>
            <c:dLbl>
              <c:idx val="1"/>
              <c:layout>
                <c:manualLayout>
                  <c:x val="8.0554991741090431E-2"/>
                  <c:y val="-3.035209108495239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178,8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Факт 2024 года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167.2</c:v>
                </c:pt>
                <c:pt idx="1">
                  <c:v>178.8</c:v>
                </c:pt>
                <c:pt idx="2">
                  <c:v>178.8</c:v>
                </c:pt>
                <c:pt idx="3">
                  <c:v>178.8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1"/>
          <c:dLbls>
            <c:delete val="1"/>
          </c:dLbls>
          <c:cat>
            <c:strRef>
              <c:f>Лист1!$A$2:$A$5</c:f>
              <c:strCache>
                <c:ptCount val="4"/>
                <c:pt idx="0">
                  <c:v>Факт 2024 года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1"/>
          <c:dLbls>
            <c:delete val="1"/>
          </c:dLbls>
          <c:cat>
            <c:strRef>
              <c:f>Лист1!$A$2:$A$5</c:f>
              <c:strCache>
                <c:ptCount val="4"/>
                <c:pt idx="0">
                  <c:v>Факт 2024 года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Val val="1"/>
        </c:dLbls>
        <c:shape val="cylinder"/>
        <c:axId val="133241856"/>
        <c:axId val="133268224"/>
        <c:axId val="117785472"/>
      </c:bar3DChart>
      <c:catAx>
        <c:axId val="133241856"/>
        <c:scaling>
          <c:orientation val="minMax"/>
        </c:scaling>
        <c:axPos val="b"/>
        <c:majorTickMark val="none"/>
        <c:tickLblPos val="nextTo"/>
        <c:crossAx val="133268224"/>
        <c:crosses val="autoZero"/>
        <c:auto val="1"/>
        <c:lblAlgn val="ctr"/>
        <c:lblOffset val="100"/>
        <c:noMultiLvlLbl val="1"/>
      </c:catAx>
      <c:valAx>
        <c:axId val="133268224"/>
        <c:scaling>
          <c:orientation val="minMax"/>
        </c:scaling>
        <c:delete val="1"/>
        <c:axPos val="l"/>
        <c:numFmt formatCode="General" sourceLinked="1"/>
        <c:majorTickMark val="cross"/>
        <c:minorTickMark val="cross"/>
        <c:tickLblPos val="none"/>
        <c:crossAx val="133241856"/>
        <c:crosses val="autoZero"/>
        <c:crossBetween val="between"/>
      </c:valAx>
      <c:serAx>
        <c:axId val="117785472"/>
        <c:scaling>
          <c:orientation val="minMax"/>
        </c:scaling>
        <c:delete val="1"/>
        <c:axPos val="b"/>
        <c:majorTickMark val="cross"/>
        <c:minorTickMark val="cross"/>
        <c:tickLblPos val="none"/>
        <c:crossAx val="133268224"/>
        <c:crosses val="autoZero"/>
      </c:serAx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Земельный налог</a:t>
            </a:r>
            <a:endParaRPr lang="ru-RU" dirty="0"/>
          </a:p>
        </c:rich>
      </c:tx>
      <c:layout>
        <c:manualLayout>
          <c:xMode val="edge"/>
          <c:yMode val="edge"/>
          <c:x val="0.31368874933509011"/>
          <c:y val="4.3242940580491947E-2"/>
        </c:manualLayout>
      </c:layout>
    </c:title>
    <c:view3D>
      <c:rotX val="0"/>
      <c:rotY val="0"/>
      <c:rAngAx val="1"/>
    </c:view3D>
    <c:plotArea>
      <c:layout/>
      <c:bar3DChart>
        <c:barDir val="col"/>
        <c:grouping val="stack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1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3690,5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>
                <c:manualLayout>
                  <c:x val="5.5555166717993227E-3"/>
                  <c:y val="2.402385587805114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4232,2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Факт 2024 года</c:v>
                </c:pt>
                <c:pt idx="1">
                  <c:v> 2025 год</c:v>
                </c:pt>
                <c:pt idx="2">
                  <c:v> 2026 год</c:v>
                </c:pt>
                <c:pt idx="3">
                  <c:v> 2027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3690.5</c:v>
                </c:pt>
                <c:pt idx="1">
                  <c:v>4232.2</c:v>
                </c:pt>
                <c:pt idx="2">
                  <c:v>4232.2</c:v>
                </c:pt>
                <c:pt idx="3">
                  <c:v>4232.2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1"/>
          <c:dLbls>
            <c:delete val="1"/>
          </c:dLbls>
          <c:cat>
            <c:strRef>
              <c:f>Лист1!$A$2:$A$5</c:f>
              <c:strCache>
                <c:ptCount val="4"/>
                <c:pt idx="0">
                  <c:v>Факт 2024 года</c:v>
                </c:pt>
                <c:pt idx="1">
                  <c:v> 2025 год</c:v>
                </c:pt>
                <c:pt idx="2">
                  <c:v> 2026 год</c:v>
                </c:pt>
                <c:pt idx="3">
                  <c:v> 2027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1"/>
          <c:dLbls>
            <c:delete val="1"/>
          </c:dLbls>
          <c:cat>
            <c:strRef>
              <c:f>Лист1!$A$2:$A$5</c:f>
              <c:strCache>
                <c:ptCount val="4"/>
                <c:pt idx="0">
                  <c:v>Факт 2024 года</c:v>
                </c:pt>
                <c:pt idx="1">
                  <c:v> 2025 год</c:v>
                </c:pt>
                <c:pt idx="2">
                  <c:v> 2026 год</c:v>
                </c:pt>
                <c:pt idx="3">
                  <c:v> 2027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Val val="1"/>
        </c:dLbls>
        <c:gapWidth val="95"/>
        <c:gapDepth val="95"/>
        <c:shape val="cylinder"/>
        <c:axId val="133291008"/>
        <c:axId val="133292800"/>
        <c:axId val="0"/>
      </c:bar3DChart>
      <c:catAx>
        <c:axId val="133291008"/>
        <c:scaling>
          <c:orientation val="minMax"/>
        </c:scaling>
        <c:axPos val="b"/>
        <c:numFmt formatCode="General" sourceLinked="1"/>
        <c:majorTickMark val="none"/>
        <c:tickLblPos val="nextTo"/>
        <c:crossAx val="133292800"/>
        <c:crosses val="autoZero"/>
        <c:auto val="1"/>
        <c:lblAlgn val="ctr"/>
        <c:lblOffset val="100"/>
        <c:noMultiLvlLbl val="1"/>
      </c:catAx>
      <c:valAx>
        <c:axId val="133292800"/>
        <c:scaling>
          <c:orientation val="minMax"/>
        </c:scaling>
        <c:delete val="1"/>
        <c:axPos val="l"/>
        <c:numFmt formatCode="General" sourceLinked="1"/>
        <c:majorTickMark val="cross"/>
        <c:minorTickMark val="cross"/>
        <c:tickLblPos val="none"/>
        <c:crossAx val="133291008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roundedCorners val="1"/>
  <c:chart>
    <c:autoTitleDeleted val="1"/>
    <c:plotArea>
      <c:layout>
        <c:manualLayout>
          <c:layoutTarget val="inner"/>
          <c:xMode val="edge"/>
          <c:yMode val="edge"/>
          <c:x val="4.2309675232228179E-2"/>
          <c:y val="9.7057477212116397E-2"/>
          <c:w val="0.98749999999999949"/>
          <c:h val="0.8327463906710016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explosion val="1"/>
          <c:dPt>
            <c:idx val="0"/>
            <c:spPr>
              <a:solidFill>
                <a:srgbClr val="C00000"/>
              </a:solidFill>
            </c:spPr>
          </c:dPt>
          <c:dPt>
            <c:idx val="1"/>
            <c:spPr>
              <a:solidFill>
                <a:srgbClr val="00FF00"/>
              </a:solidFill>
            </c:spPr>
          </c:dPt>
          <c:dPt>
            <c:idx val="2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6.4384432148484924E-2"/>
                  <c:y val="-6.066154519762767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0111</a:t>
                    </a:r>
                    <a:r>
                      <a:rPr lang="en-US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
</a:t>
                    </a:r>
                    <a:r>
                      <a:rPr lang="ru-RU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5,0</a:t>
                    </a:r>
                    <a:r>
                      <a:rPr lang="en-US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
</a:t>
                    </a:r>
                    <a:r>
                      <a:rPr lang="en-US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0</a:t>
                    </a:r>
                    <a:r>
                      <a:rPr lang="ru-RU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,01</a:t>
                    </a:r>
                    <a:r>
                      <a:rPr lang="en-US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%</a:t>
                    </a:r>
                    <a:endParaRPr lang="en-US" dirty="0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</a:endParaRPr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</c:dLbl>
            <c:dLbl>
              <c:idx val="1"/>
              <c:layout>
                <c:manualLayout>
                  <c:x val="5.7064312355088274E-3"/>
                  <c:y val="-0.2970751900648814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
0104
</a:t>
                    </a:r>
                    <a:r>
                      <a:rPr lang="ru-RU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4508,0</a:t>
                    </a:r>
                    <a:r>
                      <a:rPr lang="en-US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
</a:t>
                    </a:r>
                    <a:r>
                      <a:rPr lang="en-US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9</a:t>
                    </a:r>
                    <a:r>
                      <a:rPr lang="ru-RU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7,7</a:t>
                    </a:r>
                    <a:r>
                      <a:rPr lang="en-US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%</a:t>
                    </a:r>
                    <a:endParaRPr lang="en-US" dirty="0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</a:endParaRPr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</c:dLbl>
            <c:dLbl>
              <c:idx val="2"/>
              <c:layout>
                <c:manualLayout>
                  <c:x val="-0.10357495606495402"/>
                  <c:y val="-7.835469490108694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0113</a:t>
                    </a:r>
                    <a:r>
                      <a:rPr lang="en-US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
</a:t>
                    </a:r>
                    <a:r>
                      <a:rPr lang="ru-RU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137,7</a:t>
                    </a:r>
                    <a:r>
                      <a:rPr lang="en-US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
</a:t>
                    </a:r>
                    <a:r>
                      <a:rPr lang="ru-RU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2,4</a:t>
                    </a:r>
                    <a:r>
                      <a:rPr lang="en-US" sz="1400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%</a:t>
                    </a:r>
                    <a:endParaRPr lang="en-US" sz="1400" dirty="0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</a:endParaRPr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</c:dLbl>
            <c:dLbl>
              <c:idx val="3"/>
              <c:layout>
                <c:manualLayout>
                  <c:x val="0.34431674583755079"/>
                  <c:y val="0.1870395653385343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0104</a:t>
                    </a:r>
                  </a:p>
                  <a:p>
                    <a:r>
                      <a:rPr lang="ru-RU" dirty="0" smtClean="0"/>
                      <a:t>5476,6</a:t>
                    </a:r>
                  </a:p>
                  <a:p>
                    <a:r>
                      <a:rPr lang="ru-RU" dirty="0" smtClean="0"/>
                      <a:t>97,4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</c:dLbl>
            <c:txPr>
              <a:bodyPr/>
              <a:lstStyle/>
              <a:p>
                <a:pPr>
                  <a:defRPr>
                    <a:solidFill>
                      <a:schemeClr val="bg1">
                        <a:lumMod val="95000"/>
                        <a:lumOff val="5000"/>
                      </a:schemeClr>
                    </a:solidFill>
                  </a:defRPr>
                </a:pPr>
                <a:endParaRPr lang="ru-RU"/>
              </a:p>
            </c:txPr>
            <c:showLegendKey val="1"/>
            <c:showVal val="1"/>
            <c:showCatName val="1"/>
            <c:showSerName val="1"/>
            <c:showPercent val="1"/>
            <c:showBubbleSize val="1"/>
            <c:showLeaderLines val="1"/>
          </c:dLbls>
          <c:cat>
            <c:strRef>
              <c:f>Лист1!$A$2:$A$5</c:f>
              <c:strCache>
                <c:ptCount val="4"/>
                <c:pt idx="0">
                  <c:v>0111</c:v>
                </c:pt>
                <c:pt idx="1">
                  <c:v>0104</c:v>
                </c:pt>
                <c:pt idx="2">
                  <c:v>0106</c:v>
                </c:pt>
                <c:pt idx="3">
                  <c:v>0113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  <c:pt idx="1">
                  <c:v>7173.6</c:v>
                </c:pt>
                <c:pt idx="2">
                  <c:v>38.9</c:v>
                </c:pt>
                <c:pt idx="3">
                  <c:v>48.5</c:v>
                </c:pt>
              </c:numCache>
            </c:numRef>
          </c:val>
        </c:ser>
        <c:firstSliceAng val="0"/>
        <c:holeSize val="50"/>
      </c:doughnutChart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chart>
    <c:plotArea>
      <c:layout>
        <c:manualLayout>
          <c:layoutTarget val="inner"/>
          <c:xMode val="edge"/>
          <c:yMode val="edge"/>
          <c:x val="7.9271272041147173E-2"/>
          <c:y val="8.0277443377474736E-2"/>
          <c:w val="0.80120616531448041"/>
          <c:h val="0.79677874520563252"/>
        </c:manualLayout>
      </c:layout>
      <c:barChart>
        <c:barDir val="col"/>
        <c:grouping val="clustered"/>
        <c:gapWidth val="100"/>
        <c:axId val="118082176"/>
        <c:axId val="118088064"/>
      </c:barChart>
      <c:catAx>
        <c:axId val="118082176"/>
        <c:scaling>
          <c:orientation val="minMax"/>
        </c:scaling>
        <c:axPos val="b"/>
        <c:numFmt formatCode="General" sourceLinked="1"/>
        <c:tickLblPos val="nextTo"/>
        <c:crossAx val="118088064"/>
        <c:crosses val="autoZero"/>
        <c:auto val="1"/>
        <c:lblAlgn val="ctr"/>
        <c:lblOffset val="100"/>
      </c:catAx>
      <c:valAx>
        <c:axId val="118088064"/>
        <c:scaling>
          <c:orientation val="minMax"/>
        </c:scaling>
        <c:axPos val="l"/>
        <c:majorGridlines/>
        <c:numFmt formatCode="General" sourceLinked="1"/>
        <c:tickLblPos val="nextTo"/>
        <c:crossAx val="118082176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0239BA-D30D-42D9-95F7-1477AF7261C5}" type="doc">
      <dgm:prSet loTypeId="urn:microsoft.com/office/officeart/2005/8/layout/chevron2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889C461-59A1-445D-8E29-0FBB23E6CB19}">
      <dgm:prSet phldrT="[Текст]" custT="1"/>
      <dgm:spPr/>
      <dgm:t>
        <a:bodyPr/>
        <a:lstStyle/>
        <a:p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3A734A65-8D53-42DD-AF1B-FF3A8D357FC0}" type="parTrans" cxnId="{438D3F5C-9AB2-4F7F-89EA-7BBA9DB57E71}">
      <dgm:prSet/>
      <dgm:spPr/>
      <dgm:t>
        <a:bodyPr/>
        <a:lstStyle/>
        <a:p>
          <a:endParaRPr lang="ru-RU"/>
        </a:p>
      </dgm:t>
    </dgm:pt>
    <dgm:pt modelId="{D06C4568-0A28-4A61-93A7-AE3596BAC5BC}" type="sibTrans" cxnId="{438D3F5C-9AB2-4F7F-89EA-7BBA9DB57E71}">
      <dgm:prSet/>
      <dgm:spPr/>
      <dgm:t>
        <a:bodyPr/>
        <a:lstStyle/>
        <a:p>
          <a:endParaRPr lang="ru-RU"/>
        </a:p>
      </dgm:t>
    </dgm:pt>
    <dgm:pt modelId="{68AA1952-3345-4003-BFDC-A0E4F30C465C}">
      <dgm:prSet phldrT="[Текст]" custT="1"/>
      <dgm:spPr/>
      <dgm:t>
        <a:bodyPr/>
        <a:lstStyle/>
        <a:p>
          <a:endParaRPr lang="ru-RU" sz="1400" b="1" i="1" dirty="0" smtClean="0">
            <a:latin typeface="Times New Roman" pitchFamily="18" charset="0"/>
            <a:cs typeface="Times New Roman" pitchFamily="18" charset="0"/>
          </a:endParaRPr>
        </a:p>
      </dgm:t>
    </dgm:pt>
    <dgm:pt modelId="{CD8EE939-5E82-4C1E-A503-C5646DF47732}" type="parTrans" cxnId="{3BEBB157-6F04-4726-92E8-65661F4D5571}">
      <dgm:prSet/>
      <dgm:spPr/>
      <dgm:t>
        <a:bodyPr/>
        <a:lstStyle/>
        <a:p>
          <a:endParaRPr lang="ru-RU"/>
        </a:p>
      </dgm:t>
    </dgm:pt>
    <dgm:pt modelId="{84C1FEF0-48B0-42FF-8385-CA2FDF866512}" type="sibTrans" cxnId="{3BEBB157-6F04-4726-92E8-65661F4D5571}">
      <dgm:prSet/>
      <dgm:spPr/>
      <dgm:t>
        <a:bodyPr/>
        <a:lstStyle/>
        <a:p>
          <a:endParaRPr lang="ru-RU"/>
        </a:p>
      </dgm:t>
    </dgm:pt>
    <dgm:pt modelId="{ACF5097F-CC5B-4366-ABE7-38687129F656}">
      <dgm:prSet phldrT="[Текст]" custT="1"/>
      <dgm:spPr/>
      <dgm:t>
        <a:bodyPr/>
        <a:lstStyle/>
        <a:p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2616B00B-F7C0-4234-86E7-8EDE1A3DF7B4}" type="parTrans" cxnId="{DAC3DEE0-9F83-4CC8-B18E-6F48B1BB4651}">
      <dgm:prSet/>
      <dgm:spPr/>
      <dgm:t>
        <a:bodyPr/>
        <a:lstStyle/>
        <a:p>
          <a:endParaRPr lang="ru-RU"/>
        </a:p>
      </dgm:t>
    </dgm:pt>
    <dgm:pt modelId="{68A32AD1-FA7D-46F8-A155-4CDC1D3CEAC9}" type="sibTrans" cxnId="{DAC3DEE0-9F83-4CC8-B18E-6F48B1BB4651}">
      <dgm:prSet/>
      <dgm:spPr/>
      <dgm:t>
        <a:bodyPr/>
        <a:lstStyle/>
        <a:p>
          <a:endParaRPr lang="ru-RU"/>
        </a:p>
      </dgm:t>
    </dgm:pt>
    <dgm:pt modelId="{333612F3-69F1-4CC0-ACEA-154FBD023C22}">
      <dgm:prSet custT="1"/>
      <dgm:spPr>
        <a:solidFill>
          <a:srgbClr val="90C5D8">
            <a:alpha val="89804"/>
          </a:srgbClr>
        </a:solidFill>
      </dgm:spPr>
      <dgm:t>
        <a:bodyPr/>
        <a:lstStyle/>
        <a:p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План мероприятий ("Дорожная карта") по увеличению поступлений налоговых и неналоговых доходов  бюджета Вольно-Донского сельского поселения Морозовского района на 2019-2025 годы </a:t>
          </a:r>
          <a:br>
            <a:rPr lang="ru-RU" sz="1400" b="1" i="1" dirty="0" smtClean="0">
              <a:latin typeface="Times New Roman" pitchFamily="18" charset="0"/>
              <a:cs typeface="Times New Roman" pitchFamily="18" charset="0"/>
            </a:rPr>
          </a:br>
          <a:endParaRPr lang="ru-RU" sz="1400" dirty="0"/>
        </a:p>
      </dgm:t>
    </dgm:pt>
    <dgm:pt modelId="{7C648A16-2C70-40A2-9902-C7019F970936}" type="parTrans" cxnId="{F0FA317E-D0B6-4C80-A3EC-A14865C76CD9}">
      <dgm:prSet/>
      <dgm:spPr/>
      <dgm:t>
        <a:bodyPr/>
        <a:lstStyle/>
        <a:p>
          <a:endParaRPr lang="ru-RU"/>
        </a:p>
      </dgm:t>
    </dgm:pt>
    <dgm:pt modelId="{251F4F98-B6F1-4839-A86B-13A0221B67AC}" type="sibTrans" cxnId="{F0FA317E-D0B6-4C80-A3EC-A14865C76CD9}">
      <dgm:prSet/>
      <dgm:spPr/>
      <dgm:t>
        <a:bodyPr/>
        <a:lstStyle/>
        <a:p>
          <a:endParaRPr lang="ru-RU"/>
        </a:p>
      </dgm:t>
    </dgm:pt>
    <dgm:pt modelId="{378CD20F-4C33-45C8-AA4B-0CE44C4D04C2}">
      <dgm:prSet custT="1"/>
      <dgm:spPr>
        <a:solidFill>
          <a:srgbClr val="CCFF33">
            <a:alpha val="89804"/>
          </a:srgbClr>
        </a:solidFill>
      </dgm:spPr>
      <dgm:t>
        <a:bodyPr/>
        <a:lstStyle/>
        <a:p>
          <a:r>
            <a:rPr lang="ru-RU" sz="1400" b="1" i="1" dirty="0" smtClean="0"/>
            <a:t>Об утверждении Плана мероприятий по росту доходного потенциала, оптимизации расходов бюджета Вольно-Донского сельского поселения и сокращению муниципального долга до 2027года</a:t>
          </a:r>
          <a:endParaRPr lang="ru-RU" sz="1400" b="1" i="1" dirty="0"/>
        </a:p>
      </dgm:t>
    </dgm:pt>
    <dgm:pt modelId="{F1049D1A-A6A2-4942-934D-DDE2B8CFE2C7}" type="parTrans" cxnId="{9F85EE27-E071-4052-8917-C465BFE326C9}">
      <dgm:prSet/>
      <dgm:spPr/>
      <dgm:t>
        <a:bodyPr/>
        <a:lstStyle/>
        <a:p>
          <a:endParaRPr lang="ru-RU"/>
        </a:p>
      </dgm:t>
    </dgm:pt>
    <dgm:pt modelId="{DC1A242C-C1AD-4B52-92F9-17803FE1BE9A}" type="sibTrans" cxnId="{9F85EE27-E071-4052-8917-C465BFE326C9}">
      <dgm:prSet/>
      <dgm:spPr/>
      <dgm:t>
        <a:bodyPr/>
        <a:lstStyle/>
        <a:p>
          <a:endParaRPr lang="ru-RU"/>
        </a:p>
      </dgm:t>
    </dgm:pt>
    <dgm:pt modelId="{67EBDA2B-AAF6-4417-B623-190D2EAC6998}">
      <dgm:prSet custT="1"/>
      <dgm:spPr>
        <a:solidFill>
          <a:srgbClr val="7EEA9F">
            <a:alpha val="89804"/>
          </a:srgbClr>
        </a:solidFill>
      </dgm:spPr>
      <dgm:t>
        <a:bodyPr/>
        <a:lstStyle/>
        <a:p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План мероприятий по устранению с 1 января очередного финансового года неэффективных льгот (пониженных ставок по налогам)</a:t>
          </a:r>
          <a:endParaRPr lang="ru-RU" sz="1400" dirty="0"/>
        </a:p>
      </dgm:t>
    </dgm:pt>
    <dgm:pt modelId="{82C3ACCA-F792-437E-9F81-88A9519E138A}" type="parTrans" cxnId="{BCAEB09C-2531-453D-A3C5-B74788F431F5}">
      <dgm:prSet/>
      <dgm:spPr/>
      <dgm:t>
        <a:bodyPr/>
        <a:lstStyle/>
        <a:p>
          <a:endParaRPr lang="ru-RU"/>
        </a:p>
      </dgm:t>
    </dgm:pt>
    <dgm:pt modelId="{E90FFBF4-4FFD-4463-9779-F8A62EC24B72}" type="sibTrans" cxnId="{BCAEB09C-2531-453D-A3C5-B74788F431F5}">
      <dgm:prSet/>
      <dgm:spPr/>
      <dgm:t>
        <a:bodyPr/>
        <a:lstStyle/>
        <a:p>
          <a:endParaRPr lang="ru-RU"/>
        </a:p>
      </dgm:t>
    </dgm:pt>
    <dgm:pt modelId="{0B537BA9-A7F5-4A94-BFB1-F9DE070E3071}">
      <dgm:prSet custT="1"/>
      <dgm:spPr>
        <a:solidFill>
          <a:srgbClr val="90C5D8">
            <a:alpha val="89804"/>
          </a:srgbClr>
        </a:solidFill>
      </dgm:spPr>
      <dgm:t>
        <a:bodyPr/>
        <a:lstStyle/>
        <a:p>
          <a:endParaRPr lang="ru-RU" sz="1400" dirty="0"/>
        </a:p>
      </dgm:t>
    </dgm:pt>
    <dgm:pt modelId="{69CD0DD8-F244-4C58-B792-AF7CDD7D3E64}" type="parTrans" cxnId="{1DFA38C1-8F39-495D-B4C3-D7430EAC95D2}">
      <dgm:prSet/>
      <dgm:spPr/>
      <dgm:t>
        <a:bodyPr/>
        <a:lstStyle/>
        <a:p>
          <a:endParaRPr lang="ru-RU"/>
        </a:p>
      </dgm:t>
    </dgm:pt>
    <dgm:pt modelId="{AEDDEA7E-21EA-4BB2-918A-84386111DCE8}" type="sibTrans" cxnId="{1DFA38C1-8F39-495D-B4C3-D7430EAC95D2}">
      <dgm:prSet/>
      <dgm:spPr/>
      <dgm:t>
        <a:bodyPr/>
        <a:lstStyle/>
        <a:p>
          <a:endParaRPr lang="ru-RU"/>
        </a:p>
      </dgm:t>
    </dgm:pt>
    <dgm:pt modelId="{E245BAA4-15AF-4260-A8C8-9314D7D3BE37}">
      <dgm:prSet custT="1"/>
      <dgm:spPr>
        <a:solidFill>
          <a:srgbClr val="90C5D8">
            <a:alpha val="89804"/>
          </a:srgbClr>
        </a:solidFill>
      </dgm:spPr>
      <dgm:t>
        <a:bodyPr/>
        <a:lstStyle/>
        <a:p>
          <a:endParaRPr lang="ru-RU" sz="1400" dirty="0"/>
        </a:p>
      </dgm:t>
    </dgm:pt>
    <dgm:pt modelId="{853E5A63-2A06-4707-AE9D-041FC00075F9}" type="parTrans" cxnId="{BF385017-F63C-4583-AB6B-C5081516721A}">
      <dgm:prSet/>
      <dgm:spPr/>
      <dgm:t>
        <a:bodyPr/>
        <a:lstStyle/>
        <a:p>
          <a:endParaRPr lang="ru-RU"/>
        </a:p>
      </dgm:t>
    </dgm:pt>
    <dgm:pt modelId="{DDFB2CF1-F3BF-419E-829B-7A054D53A918}" type="sibTrans" cxnId="{BF385017-F63C-4583-AB6B-C5081516721A}">
      <dgm:prSet/>
      <dgm:spPr/>
      <dgm:t>
        <a:bodyPr/>
        <a:lstStyle/>
        <a:p>
          <a:endParaRPr lang="ru-RU"/>
        </a:p>
      </dgm:t>
    </dgm:pt>
    <dgm:pt modelId="{6CDFB346-5AE3-475E-BC66-186028DEC05D}" type="pres">
      <dgm:prSet presAssocID="{B90239BA-D30D-42D9-95F7-1477AF7261C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A2A39D-2EAF-4B4F-92AC-7B916275B1B5}" type="pres">
      <dgm:prSet presAssocID="{ACF5097F-CC5B-4366-ABE7-38687129F656}" presName="composite" presStyleCnt="0"/>
      <dgm:spPr/>
      <dgm:t>
        <a:bodyPr/>
        <a:lstStyle/>
        <a:p>
          <a:endParaRPr lang="ru-RU"/>
        </a:p>
      </dgm:t>
    </dgm:pt>
    <dgm:pt modelId="{09D480C1-C8E8-4CE7-8873-41C175F67275}" type="pres">
      <dgm:prSet presAssocID="{ACF5097F-CC5B-4366-ABE7-38687129F656}" presName="parentText" presStyleLbl="alignNode1" presStyleIdx="0" presStyleCnt="3" custScaleY="50478" custLinFactNeighborX="7802" custLinFactNeighborY="-97550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CA80EEC5-8180-463D-AB43-E20FC1CCE0B0}" type="pres">
      <dgm:prSet presAssocID="{ACF5097F-CC5B-4366-ABE7-38687129F656}" presName="descendantText" presStyleLbl="alignAcc1" presStyleIdx="0" presStyleCnt="3" custScaleX="97791" custScaleY="210891" custLinFactY="-9014" custLinFactNeighborX="49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DE8F24-526C-4B06-8BA3-1A3B3552AAA3}" type="pres">
      <dgm:prSet presAssocID="{68A32AD1-FA7D-46F8-A155-4CDC1D3CEAC9}" presName="sp" presStyleCnt="0"/>
      <dgm:spPr/>
      <dgm:t>
        <a:bodyPr/>
        <a:lstStyle/>
        <a:p>
          <a:endParaRPr lang="ru-RU"/>
        </a:p>
      </dgm:t>
    </dgm:pt>
    <dgm:pt modelId="{8247C9A7-9083-4B85-B43B-BC510E705FED}" type="pres">
      <dgm:prSet presAssocID="{F889C461-59A1-445D-8E29-0FBB23E6CB19}" presName="composite" presStyleCnt="0"/>
      <dgm:spPr/>
      <dgm:t>
        <a:bodyPr/>
        <a:lstStyle/>
        <a:p>
          <a:endParaRPr lang="ru-RU"/>
        </a:p>
      </dgm:t>
    </dgm:pt>
    <dgm:pt modelId="{FAB9D153-6510-4BF5-AD28-7C0730808550}" type="pres">
      <dgm:prSet presAssocID="{F889C461-59A1-445D-8E29-0FBB23E6CB19}" presName="parentText" presStyleLbl="alignNode1" presStyleIdx="1" presStyleCnt="3" custScaleX="102213" custScaleY="99293" custLinFactNeighborX="7881" custLinFactNeighborY="-17062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7BB67158-F7E7-4B75-89CA-50E8905DE0C6}" type="pres">
      <dgm:prSet presAssocID="{F889C461-59A1-445D-8E29-0FBB23E6CB19}" presName="descendantText" presStyleLbl="alignAcc1" presStyleIdx="1" presStyleCnt="3" custScaleX="98255" custScaleY="137194" custLinFactNeighborX="527" custLinFactNeighborY="-71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544E72-89FB-46D5-8653-30BE4FBF51C5}" type="pres">
      <dgm:prSet presAssocID="{D06C4568-0A28-4A61-93A7-AE3596BAC5BC}" presName="sp" presStyleCnt="0"/>
      <dgm:spPr/>
      <dgm:t>
        <a:bodyPr/>
        <a:lstStyle/>
        <a:p>
          <a:endParaRPr lang="ru-RU"/>
        </a:p>
      </dgm:t>
    </dgm:pt>
    <dgm:pt modelId="{24828325-9710-4C43-A4EA-D8E2D475B012}" type="pres">
      <dgm:prSet presAssocID="{68AA1952-3345-4003-BFDC-A0E4F30C465C}" presName="composite" presStyleCnt="0"/>
      <dgm:spPr/>
      <dgm:t>
        <a:bodyPr/>
        <a:lstStyle/>
        <a:p>
          <a:endParaRPr lang="ru-RU"/>
        </a:p>
      </dgm:t>
    </dgm:pt>
    <dgm:pt modelId="{B59BF440-36E6-48B3-BC75-E6445956244C}" type="pres">
      <dgm:prSet presAssocID="{68AA1952-3345-4003-BFDC-A0E4F30C465C}" presName="parentText" presStyleLbl="alignNode1" presStyleIdx="2" presStyleCnt="3" custScaleY="120495" custLinFactNeighborX="5392" custLinFactNeighborY="36670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6F6C7F8D-CA85-4C86-A8B9-DE0E49DC8118}" type="pres">
      <dgm:prSet presAssocID="{68AA1952-3345-4003-BFDC-A0E4F30C465C}" presName="descendantText" presStyleLbl="alignAcc1" presStyleIdx="2" presStyleCnt="3" custScaleX="97027" custScaleY="360208" custLinFactY="67724" custLinFactNeighborX="157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522722E-087E-4F84-B84E-21C36059AB68}" type="presOf" srcId="{E245BAA4-15AF-4260-A8C8-9314D7D3BE37}" destId="{CA80EEC5-8180-463D-AB43-E20FC1CCE0B0}" srcOrd="0" destOrd="1" presId="urn:microsoft.com/office/officeart/2005/8/layout/chevron2"/>
    <dgm:cxn modelId="{1C8DD4E3-5D00-4642-9718-33D20DF9E635}" type="presOf" srcId="{378CD20F-4C33-45C8-AA4B-0CE44C4D04C2}" destId="{6F6C7F8D-CA85-4C86-A8B9-DE0E49DC8118}" srcOrd="0" destOrd="0" presId="urn:microsoft.com/office/officeart/2005/8/layout/chevron2"/>
    <dgm:cxn modelId="{27D54AB4-CCD4-4BF2-8E5A-AE0A44C68EF1}" type="presOf" srcId="{B90239BA-D30D-42D9-95F7-1477AF7261C5}" destId="{6CDFB346-5AE3-475E-BC66-186028DEC05D}" srcOrd="0" destOrd="0" presId="urn:microsoft.com/office/officeart/2005/8/layout/chevron2"/>
    <dgm:cxn modelId="{BF385017-F63C-4583-AB6B-C5081516721A}" srcId="{ACF5097F-CC5B-4366-ABE7-38687129F656}" destId="{E245BAA4-15AF-4260-A8C8-9314D7D3BE37}" srcOrd="1" destOrd="0" parTransId="{853E5A63-2A06-4707-AE9D-041FC00075F9}" sibTransId="{DDFB2CF1-F3BF-419E-829B-7A054D53A918}"/>
    <dgm:cxn modelId="{DAC3DEE0-9F83-4CC8-B18E-6F48B1BB4651}" srcId="{B90239BA-D30D-42D9-95F7-1477AF7261C5}" destId="{ACF5097F-CC5B-4366-ABE7-38687129F656}" srcOrd="0" destOrd="0" parTransId="{2616B00B-F7C0-4234-86E7-8EDE1A3DF7B4}" sibTransId="{68A32AD1-FA7D-46F8-A155-4CDC1D3CEAC9}"/>
    <dgm:cxn modelId="{9F85EE27-E071-4052-8917-C465BFE326C9}" srcId="{68AA1952-3345-4003-BFDC-A0E4F30C465C}" destId="{378CD20F-4C33-45C8-AA4B-0CE44C4D04C2}" srcOrd="0" destOrd="0" parTransId="{F1049D1A-A6A2-4942-934D-DDE2B8CFE2C7}" sibTransId="{DC1A242C-C1AD-4B52-92F9-17803FE1BE9A}"/>
    <dgm:cxn modelId="{2D8115FB-C683-4FB2-80B1-CB24858DA7D1}" type="presOf" srcId="{0B537BA9-A7F5-4A94-BFB1-F9DE070E3071}" destId="{CA80EEC5-8180-463D-AB43-E20FC1CCE0B0}" srcOrd="0" destOrd="0" presId="urn:microsoft.com/office/officeart/2005/8/layout/chevron2"/>
    <dgm:cxn modelId="{A12AC557-11D4-4B0A-A56F-6465DF3863BE}" type="presOf" srcId="{ACF5097F-CC5B-4366-ABE7-38687129F656}" destId="{09D480C1-C8E8-4CE7-8873-41C175F67275}" srcOrd="0" destOrd="0" presId="urn:microsoft.com/office/officeart/2005/8/layout/chevron2"/>
    <dgm:cxn modelId="{1DFA38C1-8F39-495D-B4C3-D7430EAC95D2}" srcId="{ACF5097F-CC5B-4366-ABE7-38687129F656}" destId="{0B537BA9-A7F5-4A94-BFB1-F9DE070E3071}" srcOrd="0" destOrd="0" parTransId="{69CD0DD8-F244-4C58-B792-AF7CDD7D3E64}" sibTransId="{AEDDEA7E-21EA-4BB2-918A-84386111DCE8}"/>
    <dgm:cxn modelId="{DDF3563F-EBFE-4D74-A129-251467D9D3B9}" type="presOf" srcId="{67EBDA2B-AAF6-4417-B623-190D2EAC6998}" destId="{7BB67158-F7E7-4B75-89CA-50E8905DE0C6}" srcOrd="0" destOrd="0" presId="urn:microsoft.com/office/officeart/2005/8/layout/chevron2"/>
    <dgm:cxn modelId="{F0FA317E-D0B6-4C80-A3EC-A14865C76CD9}" srcId="{ACF5097F-CC5B-4366-ABE7-38687129F656}" destId="{333612F3-69F1-4CC0-ACEA-154FBD023C22}" srcOrd="2" destOrd="0" parTransId="{7C648A16-2C70-40A2-9902-C7019F970936}" sibTransId="{251F4F98-B6F1-4839-A86B-13A0221B67AC}"/>
    <dgm:cxn modelId="{3BEBB157-6F04-4726-92E8-65661F4D5571}" srcId="{B90239BA-D30D-42D9-95F7-1477AF7261C5}" destId="{68AA1952-3345-4003-BFDC-A0E4F30C465C}" srcOrd="2" destOrd="0" parTransId="{CD8EE939-5E82-4C1E-A503-C5646DF47732}" sibTransId="{84C1FEF0-48B0-42FF-8385-CA2FDF866512}"/>
    <dgm:cxn modelId="{BCAEB09C-2531-453D-A3C5-B74788F431F5}" srcId="{F889C461-59A1-445D-8E29-0FBB23E6CB19}" destId="{67EBDA2B-AAF6-4417-B623-190D2EAC6998}" srcOrd="0" destOrd="0" parTransId="{82C3ACCA-F792-437E-9F81-88A9519E138A}" sibTransId="{E90FFBF4-4FFD-4463-9779-F8A62EC24B72}"/>
    <dgm:cxn modelId="{1D87EC62-8742-487E-8124-25368A639A8E}" type="presOf" srcId="{333612F3-69F1-4CC0-ACEA-154FBD023C22}" destId="{CA80EEC5-8180-463D-AB43-E20FC1CCE0B0}" srcOrd="0" destOrd="2" presId="urn:microsoft.com/office/officeart/2005/8/layout/chevron2"/>
    <dgm:cxn modelId="{438D3F5C-9AB2-4F7F-89EA-7BBA9DB57E71}" srcId="{B90239BA-D30D-42D9-95F7-1477AF7261C5}" destId="{F889C461-59A1-445D-8E29-0FBB23E6CB19}" srcOrd="1" destOrd="0" parTransId="{3A734A65-8D53-42DD-AF1B-FF3A8D357FC0}" sibTransId="{D06C4568-0A28-4A61-93A7-AE3596BAC5BC}"/>
    <dgm:cxn modelId="{BBC6C294-B4CD-416D-BD4E-BD3DBF37DF6E}" type="presOf" srcId="{68AA1952-3345-4003-BFDC-A0E4F30C465C}" destId="{B59BF440-36E6-48B3-BC75-E6445956244C}" srcOrd="0" destOrd="0" presId="urn:microsoft.com/office/officeart/2005/8/layout/chevron2"/>
    <dgm:cxn modelId="{BCC7C71C-07B4-4DFA-881C-126FCC8A652B}" type="presOf" srcId="{F889C461-59A1-445D-8E29-0FBB23E6CB19}" destId="{FAB9D153-6510-4BF5-AD28-7C0730808550}" srcOrd="0" destOrd="0" presId="urn:microsoft.com/office/officeart/2005/8/layout/chevron2"/>
    <dgm:cxn modelId="{AED16A1C-81CF-428A-9173-2984F2A5FCDE}" type="presParOf" srcId="{6CDFB346-5AE3-475E-BC66-186028DEC05D}" destId="{EDA2A39D-2EAF-4B4F-92AC-7B916275B1B5}" srcOrd="0" destOrd="0" presId="urn:microsoft.com/office/officeart/2005/8/layout/chevron2"/>
    <dgm:cxn modelId="{2564F694-6F84-45F4-A57D-1146FE11F043}" type="presParOf" srcId="{EDA2A39D-2EAF-4B4F-92AC-7B916275B1B5}" destId="{09D480C1-C8E8-4CE7-8873-41C175F67275}" srcOrd="0" destOrd="0" presId="urn:microsoft.com/office/officeart/2005/8/layout/chevron2"/>
    <dgm:cxn modelId="{4D057A5E-81E1-4FA3-9488-885A5EB531C2}" type="presParOf" srcId="{EDA2A39D-2EAF-4B4F-92AC-7B916275B1B5}" destId="{CA80EEC5-8180-463D-AB43-E20FC1CCE0B0}" srcOrd="1" destOrd="0" presId="urn:microsoft.com/office/officeart/2005/8/layout/chevron2"/>
    <dgm:cxn modelId="{9E9B65F5-0F9B-48DF-AF07-65562B6A7B3D}" type="presParOf" srcId="{6CDFB346-5AE3-475E-BC66-186028DEC05D}" destId="{07DE8F24-526C-4B06-8BA3-1A3B3552AAA3}" srcOrd="1" destOrd="0" presId="urn:microsoft.com/office/officeart/2005/8/layout/chevron2"/>
    <dgm:cxn modelId="{1B83A5C0-E427-4B1B-853F-E077CA87B6A3}" type="presParOf" srcId="{6CDFB346-5AE3-475E-BC66-186028DEC05D}" destId="{8247C9A7-9083-4B85-B43B-BC510E705FED}" srcOrd="2" destOrd="0" presId="urn:microsoft.com/office/officeart/2005/8/layout/chevron2"/>
    <dgm:cxn modelId="{E62DC78A-6511-44F1-97EF-E05B40DD5B7C}" type="presParOf" srcId="{8247C9A7-9083-4B85-B43B-BC510E705FED}" destId="{FAB9D153-6510-4BF5-AD28-7C0730808550}" srcOrd="0" destOrd="0" presId="urn:microsoft.com/office/officeart/2005/8/layout/chevron2"/>
    <dgm:cxn modelId="{5F760A28-02DE-4BAF-B4C3-0E492F84B10A}" type="presParOf" srcId="{8247C9A7-9083-4B85-B43B-BC510E705FED}" destId="{7BB67158-F7E7-4B75-89CA-50E8905DE0C6}" srcOrd="1" destOrd="0" presId="urn:microsoft.com/office/officeart/2005/8/layout/chevron2"/>
    <dgm:cxn modelId="{47B2C2C2-E697-4A31-8E43-8E19A985465D}" type="presParOf" srcId="{6CDFB346-5AE3-475E-BC66-186028DEC05D}" destId="{A6544E72-89FB-46D5-8653-30BE4FBF51C5}" srcOrd="3" destOrd="0" presId="urn:microsoft.com/office/officeart/2005/8/layout/chevron2"/>
    <dgm:cxn modelId="{4CCE9982-EC88-410D-AB0B-D8DB753E70B7}" type="presParOf" srcId="{6CDFB346-5AE3-475E-BC66-186028DEC05D}" destId="{24828325-9710-4C43-A4EA-D8E2D475B012}" srcOrd="4" destOrd="0" presId="urn:microsoft.com/office/officeart/2005/8/layout/chevron2"/>
    <dgm:cxn modelId="{C0447491-9BF7-4E4A-8924-E151092E83B1}" type="presParOf" srcId="{24828325-9710-4C43-A4EA-D8E2D475B012}" destId="{B59BF440-36E6-48B3-BC75-E6445956244C}" srcOrd="0" destOrd="0" presId="urn:microsoft.com/office/officeart/2005/8/layout/chevron2"/>
    <dgm:cxn modelId="{30CE522F-F5AC-410E-93D6-7DC43A0EF436}" type="presParOf" srcId="{24828325-9710-4C43-A4EA-D8E2D475B012}" destId="{6F6C7F8D-CA85-4C86-A8B9-DE0E49DC8118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59F2D9-2A98-4EB0-B2E8-39DCCDEA5BDB}" type="doc">
      <dgm:prSet loTypeId="urn:microsoft.com/office/officeart/2005/8/layout/list1" loCatId="list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6258FF-48F5-408F-B1BD-2D4C8F6E9994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/>
            <a:t>Увеличение налогового потенциала сельского поселения, необходимого для сбалансированного исполнения бюджета</a:t>
          </a:r>
          <a:endParaRPr lang="ru-RU" dirty="0"/>
        </a:p>
      </dgm:t>
    </dgm:pt>
    <dgm:pt modelId="{7A166E8C-D154-4B9F-87CF-DB308D880F12}" type="parTrans" cxnId="{E8964598-5BFA-4E06-848A-6D96C9F75D75}">
      <dgm:prSet/>
      <dgm:spPr/>
      <dgm:t>
        <a:bodyPr/>
        <a:lstStyle/>
        <a:p>
          <a:endParaRPr lang="ru-RU"/>
        </a:p>
      </dgm:t>
    </dgm:pt>
    <dgm:pt modelId="{3A82D11D-0B47-4714-B178-D96FCAE2FF64}" type="sibTrans" cxnId="{E8964598-5BFA-4E06-848A-6D96C9F75D75}">
      <dgm:prSet/>
      <dgm:spPr/>
      <dgm:t>
        <a:bodyPr/>
        <a:lstStyle/>
        <a:p>
          <a:endParaRPr lang="ru-RU"/>
        </a:p>
      </dgm:t>
    </dgm:pt>
    <dgm:pt modelId="{F98FB74D-CDD7-4F6A-925D-19A6AEE1F19A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/>
            <a:t>Повышение прозрачности  и открытости бюджетного процесса </a:t>
          </a:r>
          <a:endParaRPr lang="ru-RU" dirty="0"/>
        </a:p>
      </dgm:t>
    </dgm:pt>
    <dgm:pt modelId="{BA83A90D-7E71-408A-9507-6D991FE0FAD0}" type="parTrans" cxnId="{C4420884-8432-4913-A1C9-22C53E624C5A}">
      <dgm:prSet/>
      <dgm:spPr/>
      <dgm:t>
        <a:bodyPr/>
        <a:lstStyle/>
        <a:p>
          <a:endParaRPr lang="ru-RU"/>
        </a:p>
      </dgm:t>
    </dgm:pt>
    <dgm:pt modelId="{13C25D67-5198-48D1-B3E0-1B881BA2F47A}" type="sibTrans" cxnId="{C4420884-8432-4913-A1C9-22C53E624C5A}">
      <dgm:prSet/>
      <dgm:spPr/>
      <dgm:t>
        <a:bodyPr/>
        <a:lstStyle/>
        <a:p>
          <a:endParaRPr lang="ru-RU"/>
        </a:p>
      </dgm:t>
    </dgm:pt>
    <dgm:pt modelId="{46EB19B5-C096-41B0-BF30-B27CEA1D24B2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/>
            <a:t>Повышение эффективности и оптимизация структуры бюджетных расходов </a:t>
          </a:r>
          <a:endParaRPr lang="ru-RU" dirty="0"/>
        </a:p>
      </dgm:t>
    </dgm:pt>
    <dgm:pt modelId="{AC184F84-A24C-48A1-9ABE-ACE32451344D}" type="sibTrans" cxnId="{45BFAA75-B18D-4330-B289-7735D12373A8}">
      <dgm:prSet/>
      <dgm:spPr/>
      <dgm:t>
        <a:bodyPr/>
        <a:lstStyle/>
        <a:p>
          <a:endParaRPr lang="ru-RU"/>
        </a:p>
      </dgm:t>
    </dgm:pt>
    <dgm:pt modelId="{602643F6-C561-4A9D-A4EF-11251D38A22D}" type="parTrans" cxnId="{45BFAA75-B18D-4330-B289-7735D12373A8}">
      <dgm:prSet/>
      <dgm:spPr/>
      <dgm:t>
        <a:bodyPr/>
        <a:lstStyle/>
        <a:p>
          <a:endParaRPr lang="ru-RU"/>
        </a:p>
      </dgm:t>
    </dgm:pt>
    <dgm:pt modelId="{B4250FF1-0AFB-4D7E-842A-E5F59CBE590E}" type="pres">
      <dgm:prSet presAssocID="{CB59F2D9-2A98-4EB0-B2E8-39DCCDEA5BD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340C8B-3D2A-4232-92D3-3A85BF234D12}" type="pres">
      <dgm:prSet presAssocID="{4F6258FF-48F5-408F-B1BD-2D4C8F6E9994}" presName="parentLin" presStyleCnt="0"/>
      <dgm:spPr/>
    </dgm:pt>
    <dgm:pt modelId="{0603ADFF-1596-4B14-AA3D-41E58E57544E}" type="pres">
      <dgm:prSet presAssocID="{4F6258FF-48F5-408F-B1BD-2D4C8F6E9994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080BF51-FF21-4F30-84A5-029524E91838}" type="pres">
      <dgm:prSet presAssocID="{4F6258FF-48F5-408F-B1BD-2D4C8F6E999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ED28A9-AC93-43CC-AAC9-2A348DB7214A}" type="pres">
      <dgm:prSet presAssocID="{4F6258FF-48F5-408F-B1BD-2D4C8F6E9994}" presName="negativeSpace" presStyleCnt="0"/>
      <dgm:spPr/>
    </dgm:pt>
    <dgm:pt modelId="{FA9DFD90-62A4-431D-BAC3-DF57D55A57A0}" type="pres">
      <dgm:prSet presAssocID="{4F6258FF-48F5-408F-B1BD-2D4C8F6E9994}" presName="childText" presStyleLbl="conFgAcc1" presStyleIdx="0" presStyleCnt="3">
        <dgm:presLayoutVars>
          <dgm:bulletEnabled val="1"/>
        </dgm:presLayoutVars>
      </dgm:prSet>
      <dgm:spPr/>
    </dgm:pt>
    <dgm:pt modelId="{84D40BE1-534A-4EFF-B5B0-9C5B1EFDA8E7}" type="pres">
      <dgm:prSet presAssocID="{3A82D11D-0B47-4714-B178-D96FCAE2FF64}" presName="spaceBetweenRectangles" presStyleCnt="0"/>
      <dgm:spPr/>
    </dgm:pt>
    <dgm:pt modelId="{28A2D998-74D7-4C7D-A2BE-ECA897896779}" type="pres">
      <dgm:prSet presAssocID="{46EB19B5-C096-41B0-BF30-B27CEA1D24B2}" presName="parentLin" presStyleCnt="0"/>
      <dgm:spPr/>
    </dgm:pt>
    <dgm:pt modelId="{0D682BC1-9B35-4723-9234-286F9E0B2A20}" type="pres">
      <dgm:prSet presAssocID="{46EB19B5-C096-41B0-BF30-B27CEA1D24B2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E2FC2021-B1B1-470D-9AA9-33A49C348D2B}" type="pres">
      <dgm:prSet presAssocID="{46EB19B5-C096-41B0-BF30-B27CEA1D24B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D0922C-7CAA-47FD-8D14-9CB1460E8182}" type="pres">
      <dgm:prSet presAssocID="{46EB19B5-C096-41B0-BF30-B27CEA1D24B2}" presName="negativeSpace" presStyleCnt="0"/>
      <dgm:spPr/>
    </dgm:pt>
    <dgm:pt modelId="{AE78B86C-A696-43AD-91DB-4DE76DBF27CC}" type="pres">
      <dgm:prSet presAssocID="{46EB19B5-C096-41B0-BF30-B27CEA1D24B2}" presName="childText" presStyleLbl="conFgAcc1" presStyleIdx="1" presStyleCnt="3">
        <dgm:presLayoutVars>
          <dgm:bulletEnabled val="1"/>
        </dgm:presLayoutVars>
      </dgm:prSet>
      <dgm:spPr/>
    </dgm:pt>
    <dgm:pt modelId="{E63FD2D5-98A4-4FC1-8882-CBD503A10BFB}" type="pres">
      <dgm:prSet presAssocID="{AC184F84-A24C-48A1-9ABE-ACE32451344D}" presName="spaceBetweenRectangles" presStyleCnt="0"/>
      <dgm:spPr/>
    </dgm:pt>
    <dgm:pt modelId="{357DBE4B-2D5F-4815-BA0B-67D4D7CFA0EA}" type="pres">
      <dgm:prSet presAssocID="{F98FB74D-CDD7-4F6A-925D-19A6AEE1F19A}" presName="parentLin" presStyleCnt="0"/>
      <dgm:spPr/>
    </dgm:pt>
    <dgm:pt modelId="{CDC4E215-94EA-45E9-A5F5-66EECAD1F6ED}" type="pres">
      <dgm:prSet presAssocID="{F98FB74D-CDD7-4F6A-925D-19A6AEE1F19A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71446243-E24B-4DB0-B778-3A651140464D}" type="pres">
      <dgm:prSet presAssocID="{F98FB74D-CDD7-4F6A-925D-19A6AEE1F19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9DB1AB-72FA-4AEE-A1D3-2226C40BD3EC}" type="pres">
      <dgm:prSet presAssocID="{F98FB74D-CDD7-4F6A-925D-19A6AEE1F19A}" presName="negativeSpace" presStyleCnt="0"/>
      <dgm:spPr/>
    </dgm:pt>
    <dgm:pt modelId="{D38AF840-5623-4B5B-9C46-5433C98ABEE7}" type="pres">
      <dgm:prSet presAssocID="{F98FB74D-CDD7-4F6A-925D-19A6AEE1F19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0C1CA9C-FABC-4812-958A-82C44B9C3EF0}" type="presOf" srcId="{4F6258FF-48F5-408F-B1BD-2D4C8F6E9994}" destId="{8080BF51-FF21-4F30-84A5-029524E91838}" srcOrd="1" destOrd="0" presId="urn:microsoft.com/office/officeart/2005/8/layout/list1"/>
    <dgm:cxn modelId="{0541B34E-04D2-4693-B8BE-2C11077F8984}" type="presOf" srcId="{F98FB74D-CDD7-4F6A-925D-19A6AEE1F19A}" destId="{CDC4E215-94EA-45E9-A5F5-66EECAD1F6ED}" srcOrd="0" destOrd="0" presId="urn:microsoft.com/office/officeart/2005/8/layout/list1"/>
    <dgm:cxn modelId="{2623BB5C-C7BA-4F71-A698-ABE0B652D0B2}" type="presOf" srcId="{46EB19B5-C096-41B0-BF30-B27CEA1D24B2}" destId="{E2FC2021-B1B1-470D-9AA9-33A49C348D2B}" srcOrd="1" destOrd="0" presId="urn:microsoft.com/office/officeart/2005/8/layout/list1"/>
    <dgm:cxn modelId="{45BFAA75-B18D-4330-B289-7735D12373A8}" srcId="{CB59F2D9-2A98-4EB0-B2E8-39DCCDEA5BDB}" destId="{46EB19B5-C096-41B0-BF30-B27CEA1D24B2}" srcOrd="1" destOrd="0" parTransId="{602643F6-C561-4A9D-A4EF-11251D38A22D}" sibTransId="{AC184F84-A24C-48A1-9ABE-ACE32451344D}"/>
    <dgm:cxn modelId="{B7806FC9-FDF5-4684-867E-8D99DEEBDD75}" type="presOf" srcId="{CB59F2D9-2A98-4EB0-B2E8-39DCCDEA5BDB}" destId="{B4250FF1-0AFB-4D7E-842A-E5F59CBE590E}" srcOrd="0" destOrd="0" presId="urn:microsoft.com/office/officeart/2005/8/layout/list1"/>
    <dgm:cxn modelId="{B06465B4-2605-47CB-868B-648A068CBA0C}" type="presOf" srcId="{4F6258FF-48F5-408F-B1BD-2D4C8F6E9994}" destId="{0603ADFF-1596-4B14-AA3D-41E58E57544E}" srcOrd="0" destOrd="0" presId="urn:microsoft.com/office/officeart/2005/8/layout/list1"/>
    <dgm:cxn modelId="{C4420884-8432-4913-A1C9-22C53E624C5A}" srcId="{CB59F2D9-2A98-4EB0-B2E8-39DCCDEA5BDB}" destId="{F98FB74D-CDD7-4F6A-925D-19A6AEE1F19A}" srcOrd="2" destOrd="0" parTransId="{BA83A90D-7E71-408A-9507-6D991FE0FAD0}" sibTransId="{13C25D67-5198-48D1-B3E0-1B881BA2F47A}"/>
    <dgm:cxn modelId="{966A34CF-487C-4FCD-8065-838F6451AD78}" type="presOf" srcId="{46EB19B5-C096-41B0-BF30-B27CEA1D24B2}" destId="{0D682BC1-9B35-4723-9234-286F9E0B2A20}" srcOrd="0" destOrd="0" presId="urn:microsoft.com/office/officeart/2005/8/layout/list1"/>
    <dgm:cxn modelId="{09C2C276-8305-4CF0-B581-A0A3D4CD7E78}" type="presOf" srcId="{F98FB74D-CDD7-4F6A-925D-19A6AEE1F19A}" destId="{71446243-E24B-4DB0-B778-3A651140464D}" srcOrd="1" destOrd="0" presId="urn:microsoft.com/office/officeart/2005/8/layout/list1"/>
    <dgm:cxn modelId="{E8964598-5BFA-4E06-848A-6D96C9F75D75}" srcId="{CB59F2D9-2A98-4EB0-B2E8-39DCCDEA5BDB}" destId="{4F6258FF-48F5-408F-B1BD-2D4C8F6E9994}" srcOrd="0" destOrd="0" parTransId="{7A166E8C-D154-4B9F-87CF-DB308D880F12}" sibTransId="{3A82D11D-0B47-4714-B178-D96FCAE2FF64}"/>
    <dgm:cxn modelId="{70919BE5-8745-4969-B7BB-7F8C83B82B9D}" type="presParOf" srcId="{B4250FF1-0AFB-4D7E-842A-E5F59CBE590E}" destId="{C9340C8B-3D2A-4232-92D3-3A85BF234D12}" srcOrd="0" destOrd="0" presId="urn:microsoft.com/office/officeart/2005/8/layout/list1"/>
    <dgm:cxn modelId="{95984362-F44E-4018-96B9-4A4860B6EA22}" type="presParOf" srcId="{C9340C8B-3D2A-4232-92D3-3A85BF234D12}" destId="{0603ADFF-1596-4B14-AA3D-41E58E57544E}" srcOrd="0" destOrd="0" presId="urn:microsoft.com/office/officeart/2005/8/layout/list1"/>
    <dgm:cxn modelId="{1A7165DE-BB4D-44BC-A89F-C28119C77F0E}" type="presParOf" srcId="{C9340C8B-3D2A-4232-92D3-3A85BF234D12}" destId="{8080BF51-FF21-4F30-84A5-029524E91838}" srcOrd="1" destOrd="0" presId="urn:microsoft.com/office/officeart/2005/8/layout/list1"/>
    <dgm:cxn modelId="{8AF686ED-60CA-4CBE-AEB1-E90E45F621F3}" type="presParOf" srcId="{B4250FF1-0AFB-4D7E-842A-E5F59CBE590E}" destId="{3AED28A9-AC93-43CC-AAC9-2A348DB7214A}" srcOrd="1" destOrd="0" presId="urn:microsoft.com/office/officeart/2005/8/layout/list1"/>
    <dgm:cxn modelId="{4CE07873-5E9D-4810-B14E-EBA6EA9C682F}" type="presParOf" srcId="{B4250FF1-0AFB-4D7E-842A-E5F59CBE590E}" destId="{FA9DFD90-62A4-431D-BAC3-DF57D55A57A0}" srcOrd="2" destOrd="0" presId="urn:microsoft.com/office/officeart/2005/8/layout/list1"/>
    <dgm:cxn modelId="{BDFD9928-7CD5-427E-B7B6-2B889C3D58FD}" type="presParOf" srcId="{B4250FF1-0AFB-4D7E-842A-E5F59CBE590E}" destId="{84D40BE1-534A-4EFF-B5B0-9C5B1EFDA8E7}" srcOrd="3" destOrd="0" presId="urn:microsoft.com/office/officeart/2005/8/layout/list1"/>
    <dgm:cxn modelId="{58CD0AFA-BA19-4A7F-97D1-7893BAEC2F40}" type="presParOf" srcId="{B4250FF1-0AFB-4D7E-842A-E5F59CBE590E}" destId="{28A2D998-74D7-4C7D-A2BE-ECA897896779}" srcOrd="4" destOrd="0" presId="urn:microsoft.com/office/officeart/2005/8/layout/list1"/>
    <dgm:cxn modelId="{E311565A-F33D-4945-8227-D0E3D2E2EA60}" type="presParOf" srcId="{28A2D998-74D7-4C7D-A2BE-ECA897896779}" destId="{0D682BC1-9B35-4723-9234-286F9E0B2A20}" srcOrd="0" destOrd="0" presId="urn:microsoft.com/office/officeart/2005/8/layout/list1"/>
    <dgm:cxn modelId="{42E5EE0B-E36C-4001-AEA8-65B2BC6256CD}" type="presParOf" srcId="{28A2D998-74D7-4C7D-A2BE-ECA897896779}" destId="{E2FC2021-B1B1-470D-9AA9-33A49C348D2B}" srcOrd="1" destOrd="0" presId="urn:microsoft.com/office/officeart/2005/8/layout/list1"/>
    <dgm:cxn modelId="{EFBDF00D-F7ED-4286-A412-351A161351AD}" type="presParOf" srcId="{B4250FF1-0AFB-4D7E-842A-E5F59CBE590E}" destId="{50D0922C-7CAA-47FD-8D14-9CB1460E8182}" srcOrd="5" destOrd="0" presId="urn:microsoft.com/office/officeart/2005/8/layout/list1"/>
    <dgm:cxn modelId="{A71D77C3-F8BA-41E6-94C9-C2A33B8E40A8}" type="presParOf" srcId="{B4250FF1-0AFB-4D7E-842A-E5F59CBE590E}" destId="{AE78B86C-A696-43AD-91DB-4DE76DBF27CC}" srcOrd="6" destOrd="0" presId="urn:microsoft.com/office/officeart/2005/8/layout/list1"/>
    <dgm:cxn modelId="{47425DCB-27B2-495A-9CB2-E08F98A6DCA2}" type="presParOf" srcId="{B4250FF1-0AFB-4D7E-842A-E5F59CBE590E}" destId="{E63FD2D5-98A4-4FC1-8882-CBD503A10BFB}" srcOrd="7" destOrd="0" presId="urn:microsoft.com/office/officeart/2005/8/layout/list1"/>
    <dgm:cxn modelId="{74A68016-CFBF-4586-9199-CBA887449F77}" type="presParOf" srcId="{B4250FF1-0AFB-4D7E-842A-E5F59CBE590E}" destId="{357DBE4B-2D5F-4815-BA0B-67D4D7CFA0EA}" srcOrd="8" destOrd="0" presId="urn:microsoft.com/office/officeart/2005/8/layout/list1"/>
    <dgm:cxn modelId="{ACCE7AE5-1FC2-4417-AB83-5E4108D9CDF3}" type="presParOf" srcId="{357DBE4B-2D5F-4815-BA0B-67D4D7CFA0EA}" destId="{CDC4E215-94EA-45E9-A5F5-66EECAD1F6ED}" srcOrd="0" destOrd="0" presId="urn:microsoft.com/office/officeart/2005/8/layout/list1"/>
    <dgm:cxn modelId="{77A04A3F-DF49-48E8-9FCD-D896FC150698}" type="presParOf" srcId="{357DBE4B-2D5F-4815-BA0B-67D4D7CFA0EA}" destId="{71446243-E24B-4DB0-B778-3A651140464D}" srcOrd="1" destOrd="0" presId="urn:microsoft.com/office/officeart/2005/8/layout/list1"/>
    <dgm:cxn modelId="{C6586803-1F9F-46A2-BB20-3CC4601C68DF}" type="presParOf" srcId="{B4250FF1-0AFB-4D7E-842A-E5F59CBE590E}" destId="{0A9DB1AB-72FA-4AEE-A1D3-2226C40BD3EC}" srcOrd="9" destOrd="0" presId="urn:microsoft.com/office/officeart/2005/8/layout/list1"/>
    <dgm:cxn modelId="{A280C0F4-E3A8-4F0B-9AFA-A6F2F4A2CB8A}" type="presParOf" srcId="{B4250FF1-0AFB-4D7E-842A-E5F59CBE590E}" destId="{D38AF840-5623-4B5B-9C46-5433C98ABEE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7F72C6-5027-4265-B4C2-B18A6622270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16B9C0-72AF-4B2E-A6E2-ADB2AA8E82A9}">
      <dgm:prSet phldrT="[Текст]"/>
      <dgm:spPr/>
      <dgm:t>
        <a:bodyPr/>
        <a:lstStyle/>
        <a:p>
          <a:r>
            <a:rPr lang="ru-RU" dirty="0" smtClean="0"/>
            <a:t>2025</a:t>
          </a:r>
          <a:endParaRPr lang="ru-RU" dirty="0"/>
        </a:p>
      </dgm:t>
    </dgm:pt>
    <dgm:pt modelId="{B603D33C-41AC-46B8-9C31-85250B43CBAC}" type="parTrans" cxnId="{EE209619-90BF-44E9-90E8-2201FEACD824}">
      <dgm:prSet/>
      <dgm:spPr/>
      <dgm:t>
        <a:bodyPr/>
        <a:lstStyle/>
        <a:p>
          <a:endParaRPr lang="ru-RU"/>
        </a:p>
      </dgm:t>
    </dgm:pt>
    <dgm:pt modelId="{9A70DBDD-59D1-412F-953D-5D923B6C8004}" type="sibTrans" cxnId="{EE209619-90BF-44E9-90E8-2201FEACD824}">
      <dgm:prSet/>
      <dgm:spPr/>
      <dgm:t>
        <a:bodyPr/>
        <a:lstStyle/>
        <a:p>
          <a:endParaRPr lang="ru-RU"/>
        </a:p>
      </dgm:t>
    </dgm:pt>
    <dgm:pt modelId="{E0A0716D-B8C0-4B69-9DA1-EF54F1A29007}">
      <dgm:prSet phldrT="[Текст]"/>
      <dgm:spPr/>
      <dgm:t>
        <a:bodyPr/>
        <a:lstStyle/>
        <a:p>
          <a:r>
            <a:rPr lang="ru-RU" dirty="0" smtClean="0"/>
            <a:t>7100,0</a:t>
          </a:r>
          <a:endParaRPr lang="ru-RU" dirty="0"/>
        </a:p>
      </dgm:t>
    </dgm:pt>
    <dgm:pt modelId="{2F8CD2E0-121C-41DB-ABB3-7CB3F696B189}" type="parTrans" cxnId="{8C5B3946-7B57-4DC0-895E-7DF820736BCF}">
      <dgm:prSet/>
      <dgm:spPr/>
      <dgm:t>
        <a:bodyPr/>
        <a:lstStyle/>
        <a:p>
          <a:endParaRPr lang="ru-RU"/>
        </a:p>
      </dgm:t>
    </dgm:pt>
    <dgm:pt modelId="{C2F84B5E-12FE-4D5E-8552-5A493A75A71A}" type="sibTrans" cxnId="{8C5B3946-7B57-4DC0-895E-7DF820736BCF}">
      <dgm:prSet/>
      <dgm:spPr/>
      <dgm:t>
        <a:bodyPr/>
        <a:lstStyle/>
        <a:p>
          <a:endParaRPr lang="ru-RU"/>
        </a:p>
      </dgm:t>
    </dgm:pt>
    <dgm:pt modelId="{BEED0525-FE1B-40D6-942A-E42533E6769E}">
      <dgm:prSet phldrT="[Текст]"/>
      <dgm:spPr/>
      <dgm:t>
        <a:bodyPr/>
        <a:lstStyle/>
        <a:p>
          <a:r>
            <a:rPr lang="ru-RU" dirty="0" smtClean="0"/>
            <a:t>2026</a:t>
          </a:r>
          <a:endParaRPr lang="ru-RU" dirty="0"/>
        </a:p>
      </dgm:t>
    </dgm:pt>
    <dgm:pt modelId="{2986E138-18FD-4849-92EE-F3BD211CEB92}" type="parTrans" cxnId="{2B2313B5-CCFA-4A3B-B424-09665DBDE3F6}">
      <dgm:prSet/>
      <dgm:spPr/>
      <dgm:t>
        <a:bodyPr/>
        <a:lstStyle/>
        <a:p>
          <a:endParaRPr lang="ru-RU"/>
        </a:p>
      </dgm:t>
    </dgm:pt>
    <dgm:pt modelId="{E934C510-BAC9-4B72-9F62-0A66AC625997}" type="sibTrans" cxnId="{2B2313B5-CCFA-4A3B-B424-09665DBDE3F6}">
      <dgm:prSet/>
      <dgm:spPr/>
      <dgm:t>
        <a:bodyPr/>
        <a:lstStyle/>
        <a:p>
          <a:endParaRPr lang="ru-RU"/>
        </a:p>
      </dgm:t>
    </dgm:pt>
    <dgm:pt modelId="{F91F6DAB-74BE-4E51-9A40-F1961EDCAEC1}">
      <dgm:prSet phldrT="[Текст]"/>
      <dgm:spPr/>
      <dgm:t>
        <a:bodyPr/>
        <a:lstStyle/>
        <a:p>
          <a:r>
            <a:rPr lang="ru-RU" dirty="0" smtClean="0"/>
            <a:t>5454,6</a:t>
          </a:r>
          <a:endParaRPr lang="ru-RU" dirty="0"/>
        </a:p>
      </dgm:t>
    </dgm:pt>
    <dgm:pt modelId="{919C9B85-4168-46E3-885D-ABEF7F108DDC}" type="parTrans" cxnId="{55DF75A3-5B23-4D45-86EB-135BEC84B40C}">
      <dgm:prSet/>
      <dgm:spPr/>
      <dgm:t>
        <a:bodyPr/>
        <a:lstStyle/>
        <a:p>
          <a:endParaRPr lang="ru-RU"/>
        </a:p>
      </dgm:t>
    </dgm:pt>
    <dgm:pt modelId="{8A82D0A3-FAE7-4699-8CE6-775CDB7FE218}" type="sibTrans" cxnId="{55DF75A3-5B23-4D45-86EB-135BEC84B40C}">
      <dgm:prSet/>
      <dgm:spPr/>
      <dgm:t>
        <a:bodyPr/>
        <a:lstStyle/>
        <a:p>
          <a:endParaRPr lang="ru-RU"/>
        </a:p>
      </dgm:t>
    </dgm:pt>
    <dgm:pt modelId="{1092970E-787B-4499-9BBF-0885A7DE69D2}">
      <dgm:prSet phldrT="[Текст]"/>
      <dgm:spPr/>
      <dgm:t>
        <a:bodyPr/>
        <a:lstStyle/>
        <a:p>
          <a:r>
            <a:rPr lang="ru-RU" dirty="0" smtClean="0"/>
            <a:t>2027</a:t>
          </a:r>
          <a:endParaRPr lang="ru-RU" dirty="0"/>
        </a:p>
      </dgm:t>
    </dgm:pt>
    <dgm:pt modelId="{89035B4C-1F1C-4543-BEBA-B3703783856C}" type="parTrans" cxnId="{CA9B24A3-212B-4FE3-A237-10BBE2EC066A}">
      <dgm:prSet/>
      <dgm:spPr/>
      <dgm:t>
        <a:bodyPr/>
        <a:lstStyle/>
        <a:p>
          <a:endParaRPr lang="ru-RU"/>
        </a:p>
      </dgm:t>
    </dgm:pt>
    <dgm:pt modelId="{BE977462-68B0-4CEA-B6E0-5B6CC8398B84}" type="sibTrans" cxnId="{CA9B24A3-212B-4FE3-A237-10BBE2EC066A}">
      <dgm:prSet/>
      <dgm:spPr/>
      <dgm:t>
        <a:bodyPr/>
        <a:lstStyle/>
        <a:p>
          <a:endParaRPr lang="ru-RU"/>
        </a:p>
      </dgm:t>
    </dgm:pt>
    <dgm:pt modelId="{2593ECF0-A591-4561-B754-9ECE49E45F96}">
      <dgm:prSet phldrT="[Текст]"/>
      <dgm:spPr/>
      <dgm:t>
        <a:bodyPr/>
        <a:lstStyle/>
        <a:p>
          <a:r>
            <a:rPr lang="ru-RU" dirty="0" smtClean="0"/>
            <a:t>5624,2</a:t>
          </a:r>
          <a:endParaRPr lang="ru-RU" dirty="0"/>
        </a:p>
      </dgm:t>
    </dgm:pt>
    <dgm:pt modelId="{1E198B3D-28D7-4015-94B8-0F517CDCE888}" type="parTrans" cxnId="{AC91F1F2-9CC7-44F9-9D21-C54EDDFEDAB9}">
      <dgm:prSet/>
      <dgm:spPr/>
      <dgm:t>
        <a:bodyPr/>
        <a:lstStyle/>
        <a:p>
          <a:endParaRPr lang="ru-RU"/>
        </a:p>
      </dgm:t>
    </dgm:pt>
    <dgm:pt modelId="{6975041D-7051-409B-9599-92A9DE8F7198}" type="sibTrans" cxnId="{AC91F1F2-9CC7-44F9-9D21-C54EDDFEDAB9}">
      <dgm:prSet/>
      <dgm:spPr/>
      <dgm:t>
        <a:bodyPr/>
        <a:lstStyle/>
        <a:p>
          <a:endParaRPr lang="ru-RU"/>
        </a:p>
      </dgm:t>
    </dgm:pt>
    <dgm:pt modelId="{6FA2141F-9A8D-4A27-AF66-03FCEEC2AA7A}" type="pres">
      <dgm:prSet presAssocID="{A77F72C6-5027-4265-B4C2-B18A6622270B}" presName="Name0" presStyleCnt="0">
        <dgm:presLayoutVars>
          <dgm:dir/>
          <dgm:animLvl val="lvl"/>
          <dgm:resizeHandles val="exact"/>
        </dgm:presLayoutVars>
      </dgm:prSet>
      <dgm:spPr/>
    </dgm:pt>
    <dgm:pt modelId="{C709E7E9-E75D-405F-853A-203AC455730F}" type="pres">
      <dgm:prSet presAssocID="{F816B9C0-72AF-4B2E-A6E2-ADB2AA8E82A9}" presName="composite" presStyleCnt="0"/>
      <dgm:spPr/>
    </dgm:pt>
    <dgm:pt modelId="{9E95A8EF-3933-4A86-8A10-625715F1F08C}" type="pres">
      <dgm:prSet presAssocID="{F816B9C0-72AF-4B2E-A6E2-ADB2AA8E82A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5F55C271-F5B5-4FD6-B9A4-667607500041}" type="pres">
      <dgm:prSet presAssocID="{F816B9C0-72AF-4B2E-A6E2-ADB2AA8E82A9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58C6E5-A9F3-44BB-B5E7-B714E02E69AE}" type="pres">
      <dgm:prSet presAssocID="{9A70DBDD-59D1-412F-953D-5D923B6C8004}" presName="space" presStyleCnt="0"/>
      <dgm:spPr/>
    </dgm:pt>
    <dgm:pt modelId="{CAD7C800-42BE-4222-A319-3A9D0B18A7BA}" type="pres">
      <dgm:prSet presAssocID="{BEED0525-FE1B-40D6-942A-E42533E6769E}" presName="composite" presStyleCnt="0"/>
      <dgm:spPr/>
    </dgm:pt>
    <dgm:pt modelId="{7579D1AF-6DAA-43D4-8059-2C357391B430}" type="pres">
      <dgm:prSet presAssocID="{BEED0525-FE1B-40D6-942A-E42533E6769E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C111DA0F-77A2-445A-8167-F03846F52E62}" type="pres">
      <dgm:prSet presAssocID="{BEED0525-FE1B-40D6-942A-E42533E6769E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A9379D-9EE1-436E-ABEC-AA295828CA63}" type="pres">
      <dgm:prSet presAssocID="{E934C510-BAC9-4B72-9F62-0A66AC625997}" presName="space" presStyleCnt="0"/>
      <dgm:spPr/>
    </dgm:pt>
    <dgm:pt modelId="{2E4C8CF9-1D94-44C0-AFBF-6D3D977C9C90}" type="pres">
      <dgm:prSet presAssocID="{1092970E-787B-4499-9BBF-0885A7DE69D2}" presName="composite" presStyleCnt="0"/>
      <dgm:spPr/>
    </dgm:pt>
    <dgm:pt modelId="{BA910EA5-0631-4AA8-A373-3E6EA4AF986D}" type="pres">
      <dgm:prSet presAssocID="{1092970E-787B-4499-9BBF-0885A7DE69D2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578B2CC0-57EB-488D-886D-CC5DFD6199D0}" type="pres">
      <dgm:prSet presAssocID="{1092970E-787B-4499-9BBF-0885A7DE69D2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06F30A3-B082-4A9B-92A0-45504F368BAF}" type="presOf" srcId="{E0A0716D-B8C0-4B69-9DA1-EF54F1A29007}" destId="{5F55C271-F5B5-4FD6-B9A4-667607500041}" srcOrd="0" destOrd="0" presId="urn:microsoft.com/office/officeart/2005/8/layout/hList1"/>
    <dgm:cxn modelId="{23650533-9B41-4E7B-9FCC-BD32B050B860}" type="presOf" srcId="{BEED0525-FE1B-40D6-942A-E42533E6769E}" destId="{7579D1AF-6DAA-43D4-8059-2C357391B430}" srcOrd="0" destOrd="0" presId="urn:microsoft.com/office/officeart/2005/8/layout/hList1"/>
    <dgm:cxn modelId="{425B295E-206B-4307-8228-1FBB42715A88}" type="presOf" srcId="{A77F72C6-5027-4265-B4C2-B18A6622270B}" destId="{6FA2141F-9A8D-4A27-AF66-03FCEEC2AA7A}" srcOrd="0" destOrd="0" presId="urn:microsoft.com/office/officeart/2005/8/layout/hList1"/>
    <dgm:cxn modelId="{94AD8676-D13E-4999-9DFE-3238901E87E8}" type="presOf" srcId="{F816B9C0-72AF-4B2E-A6E2-ADB2AA8E82A9}" destId="{9E95A8EF-3933-4A86-8A10-625715F1F08C}" srcOrd="0" destOrd="0" presId="urn:microsoft.com/office/officeart/2005/8/layout/hList1"/>
    <dgm:cxn modelId="{55DF75A3-5B23-4D45-86EB-135BEC84B40C}" srcId="{BEED0525-FE1B-40D6-942A-E42533E6769E}" destId="{F91F6DAB-74BE-4E51-9A40-F1961EDCAEC1}" srcOrd="0" destOrd="0" parTransId="{919C9B85-4168-46E3-885D-ABEF7F108DDC}" sibTransId="{8A82D0A3-FAE7-4699-8CE6-775CDB7FE218}"/>
    <dgm:cxn modelId="{2F162DFD-264F-4432-8163-9887DB781470}" type="presOf" srcId="{2593ECF0-A591-4561-B754-9ECE49E45F96}" destId="{578B2CC0-57EB-488D-886D-CC5DFD6199D0}" srcOrd="0" destOrd="0" presId="urn:microsoft.com/office/officeart/2005/8/layout/hList1"/>
    <dgm:cxn modelId="{CA9B24A3-212B-4FE3-A237-10BBE2EC066A}" srcId="{A77F72C6-5027-4265-B4C2-B18A6622270B}" destId="{1092970E-787B-4499-9BBF-0885A7DE69D2}" srcOrd="2" destOrd="0" parTransId="{89035B4C-1F1C-4543-BEBA-B3703783856C}" sibTransId="{BE977462-68B0-4CEA-B6E0-5B6CC8398B84}"/>
    <dgm:cxn modelId="{AC91F1F2-9CC7-44F9-9D21-C54EDDFEDAB9}" srcId="{1092970E-787B-4499-9BBF-0885A7DE69D2}" destId="{2593ECF0-A591-4561-B754-9ECE49E45F96}" srcOrd="0" destOrd="0" parTransId="{1E198B3D-28D7-4015-94B8-0F517CDCE888}" sibTransId="{6975041D-7051-409B-9599-92A9DE8F7198}"/>
    <dgm:cxn modelId="{8C5B3946-7B57-4DC0-895E-7DF820736BCF}" srcId="{F816B9C0-72AF-4B2E-A6E2-ADB2AA8E82A9}" destId="{E0A0716D-B8C0-4B69-9DA1-EF54F1A29007}" srcOrd="0" destOrd="0" parTransId="{2F8CD2E0-121C-41DB-ABB3-7CB3F696B189}" sibTransId="{C2F84B5E-12FE-4D5E-8552-5A493A75A71A}"/>
    <dgm:cxn modelId="{EE209619-90BF-44E9-90E8-2201FEACD824}" srcId="{A77F72C6-5027-4265-B4C2-B18A6622270B}" destId="{F816B9C0-72AF-4B2E-A6E2-ADB2AA8E82A9}" srcOrd="0" destOrd="0" parTransId="{B603D33C-41AC-46B8-9C31-85250B43CBAC}" sibTransId="{9A70DBDD-59D1-412F-953D-5D923B6C8004}"/>
    <dgm:cxn modelId="{34A3D180-10AF-4BAE-AEDB-880F4B30526D}" type="presOf" srcId="{F91F6DAB-74BE-4E51-9A40-F1961EDCAEC1}" destId="{C111DA0F-77A2-445A-8167-F03846F52E62}" srcOrd="0" destOrd="0" presId="urn:microsoft.com/office/officeart/2005/8/layout/hList1"/>
    <dgm:cxn modelId="{2B2313B5-CCFA-4A3B-B424-09665DBDE3F6}" srcId="{A77F72C6-5027-4265-B4C2-B18A6622270B}" destId="{BEED0525-FE1B-40D6-942A-E42533E6769E}" srcOrd="1" destOrd="0" parTransId="{2986E138-18FD-4849-92EE-F3BD211CEB92}" sibTransId="{E934C510-BAC9-4B72-9F62-0A66AC625997}"/>
    <dgm:cxn modelId="{62CEBCD0-27C6-4F32-B9AD-661F4FE3F68D}" type="presOf" srcId="{1092970E-787B-4499-9BBF-0885A7DE69D2}" destId="{BA910EA5-0631-4AA8-A373-3E6EA4AF986D}" srcOrd="0" destOrd="0" presId="urn:microsoft.com/office/officeart/2005/8/layout/hList1"/>
    <dgm:cxn modelId="{835AD935-08C6-4C07-807D-ABA8BFE8B599}" type="presParOf" srcId="{6FA2141F-9A8D-4A27-AF66-03FCEEC2AA7A}" destId="{C709E7E9-E75D-405F-853A-203AC455730F}" srcOrd="0" destOrd="0" presId="urn:microsoft.com/office/officeart/2005/8/layout/hList1"/>
    <dgm:cxn modelId="{E34C396E-3D3F-47AB-84B7-0440B5E960E4}" type="presParOf" srcId="{C709E7E9-E75D-405F-853A-203AC455730F}" destId="{9E95A8EF-3933-4A86-8A10-625715F1F08C}" srcOrd="0" destOrd="0" presId="urn:microsoft.com/office/officeart/2005/8/layout/hList1"/>
    <dgm:cxn modelId="{DEC5C6C4-256A-4DCD-91CC-1B548A0A40E9}" type="presParOf" srcId="{C709E7E9-E75D-405F-853A-203AC455730F}" destId="{5F55C271-F5B5-4FD6-B9A4-667607500041}" srcOrd="1" destOrd="0" presId="urn:microsoft.com/office/officeart/2005/8/layout/hList1"/>
    <dgm:cxn modelId="{48ADBA1A-CD43-4C7B-9DD4-2FF327378A42}" type="presParOf" srcId="{6FA2141F-9A8D-4A27-AF66-03FCEEC2AA7A}" destId="{2458C6E5-A9F3-44BB-B5E7-B714E02E69AE}" srcOrd="1" destOrd="0" presId="urn:microsoft.com/office/officeart/2005/8/layout/hList1"/>
    <dgm:cxn modelId="{35765976-9031-488F-A053-CDCEEF0C98C8}" type="presParOf" srcId="{6FA2141F-9A8D-4A27-AF66-03FCEEC2AA7A}" destId="{CAD7C800-42BE-4222-A319-3A9D0B18A7BA}" srcOrd="2" destOrd="0" presId="urn:microsoft.com/office/officeart/2005/8/layout/hList1"/>
    <dgm:cxn modelId="{2B1C0321-FF63-42ED-9C2B-F109608A9581}" type="presParOf" srcId="{CAD7C800-42BE-4222-A319-3A9D0B18A7BA}" destId="{7579D1AF-6DAA-43D4-8059-2C357391B430}" srcOrd="0" destOrd="0" presId="urn:microsoft.com/office/officeart/2005/8/layout/hList1"/>
    <dgm:cxn modelId="{47011649-C187-4C77-B636-B055D180B6C1}" type="presParOf" srcId="{CAD7C800-42BE-4222-A319-3A9D0B18A7BA}" destId="{C111DA0F-77A2-445A-8167-F03846F52E62}" srcOrd="1" destOrd="0" presId="urn:microsoft.com/office/officeart/2005/8/layout/hList1"/>
    <dgm:cxn modelId="{5A85DCC2-DC77-47EB-8525-DB946D33F0B9}" type="presParOf" srcId="{6FA2141F-9A8D-4A27-AF66-03FCEEC2AA7A}" destId="{53A9379D-9EE1-436E-ABEC-AA295828CA63}" srcOrd="3" destOrd="0" presId="urn:microsoft.com/office/officeart/2005/8/layout/hList1"/>
    <dgm:cxn modelId="{E6713ED9-B9E3-4E92-83BF-FE24CFA3DD53}" type="presParOf" srcId="{6FA2141F-9A8D-4A27-AF66-03FCEEC2AA7A}" destId="{2E4C8CF9-1D94-44C0-AFBF-6D3D977C9C90}" srcOrd="4" destOrd="0" presId="urn:microsoft.com/office/officeart/2005/8/layout/hList1"/>
    <dgm:cxn modelId="{980BF65E-CEF1-40F6-B59D-75DF6A03F491}" type="presParOf" srcId="{2E4C8CF9-1D94-44C0-AFBF-6D3D977C9C90}" destId="{BA910EA5-0631-4AA8-A373-3E6EA4AF986D}" srcOrd="0" destOrd="0" presId="urn:microsoft.com/office/officeart/2005/8/layout/hList1"/>
    <dgm:cxn modelId="{B95A90B1-5E6D-4107-A837-0808BCB9597C}" type="presParOf" srcId="{2E4C8CF9-1D94-44C0-AFBF-6D3D977C9C90}" destId="{578B2CC0-57EB-488D-886D-CC5DFD6199D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D480C1-C8E8-4CE7-8873-41C175F67275}">
      <dsp:nvSpPr>
        <dsp:cNvPr id="0" name=""/>
        <dsp:cNvSpPr/>
      </dsp:nvSpPr>
      <dsp:spPr>
        <a:xfrm rot="5400000">
          <a:off x="169436" y="1008454"/>
          <a:ext cx="281784" cy="502689"/>
        </a:xfrm>
        <a:prstGeom prst="bevel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169436" y="1008454"/>
        <a:ext cx="281784" cy="502689"/>
      </dsp:txXfrm>
    </dsp:sp>
    <dsp:sp modelId="{CA80EEC5-8180-463D-AB43-E20FC1CCE0B0}">
      <dsp:nvSpPr>
        <dsp:cNvPr id="0" name=""/>
        <dsp:cNvSpPr/>
      </dsp:nvSpPr>
      <dsp:spPr>
        <a:xfrm rot="5400000">
          <a:off x="4426511" y="-2916268"/>
          <a:ext cx="765220" cy="8454749"/>
        </a:xfrm>
        <a:prstGeom prst="round2SameRect">
          <a:avLst/>
        </a:prstGeom>
        <a:solidFill>
          <a:srgbClr val="90C5D8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План мероприятий ("Дорожная карта") по увеличению поступлений налоговых и неналоговых доходов  бюджета Вольно-Донского сельского поселения Морозовского района на 2019-2025 годы </a:t>
          </a:r>
          <a:b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</a:br>
          <a:endParaRPr lang="ru-RU" sz="1400" kern="1200" dirty="0"/>
        </a:p>
      </dsp:txBody>
      <dsp:txXfrm rot="5400000">
        <a:off x="4426511" y="-2916268"/>
        <a:ext cx="765220" cy="8454749"/>
      </dsp:txXfrm>
    </dsp:sp>
    <dsp:sp modelId="{FAB9D153-6510-4BF5-AD28-7C0730808550}">
      <dsp:nvSpPr>
        <dsp:cNvPr id="0" name=""/>
        <dsp:cNvSpPr/>
      </dsp:nvSpPr>
      <dsp:spPr>
        <a:xfrm rot="5400000">
          <a:off x="-26877" y="2025160"/>
          <a:ext cx="554285" cy="399410"/>
        </a:xfrm>
        <a:prstGeom prst="bevel">
          <a:avLst/>
        </a:prstGeom>
        <a:solidFill>
          <a:schemeClr val="accent5">
            <a:hueOff val="1339988"/>
            <a:satOff val="-9317"/>
            <a:lumOff val="-1177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26877" y="2025160"/>
        <a:ext cx="554285" cy="399410"/>
      </dsp:txXfrm>
    </dsp:sp>
    <dsp:sp modelId="{7BB67158-F7E7-4B75-89CA-50E8905DE0C6}">
      <dsp:nvSpPr>
        <dsp:cNvPr id="0" name=""/>
        <dsp:cNvSpPr/>
      </dsp:nvSpPr>
      <dsp:spPr>
        <a:xfrm rot="5400000">
          <a:off x="4534375" y="-2050807"/>
          <a:ext cx="497809" cy="8494865"/>
        </a:xfrm>
        <a:prstGeom prst="round2SameRect">
          <a:avLst/>
        </a:prstGeom>
        <a:solidFill>
          <a:srgbClr val="7EEA9F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План мероприятий по устранению с 1 января очередного финансового года неэффективных льгот (пониженных ставок по налогам)</a:t>
          </a:r>
          <a:endParaRPr lang="ru-RU" sz="1400" kern="1200" dirty="0"/>
        </a:p>
      </dsp:txBody>
      <dsp:txXfrm rot="5400000">
        <a:off x="4534375" y="-2050807"/>
        <a:ext cx="497809" cy="8494865"/>
      </dsp:txXfrm>
    </dsp:sp>
    <dsp:sp modelId="{B59BF440-36E6-48B3-BC75-E6445956244C}">
      <dsp:nvSpPr>
        <dsp:cNvPr id="0" name=""/>
        <dsp:cNvSpPr/>
      </dsp:nvSpPr>
      <dsp:spPr>
        <a:xfrm rot="5400000">
          <a:off x="-100105" y="3242017"/>
          <a:ext cx="672642" cy="390762"/>
        </a:xfrm>
        <a:prstGeom prst="bevel">
          <a:avLst/>
        </a:prstGeom>
        <a:solidFill>
          <a:schemeClr val="accent5">
            <a:hueOff val="2679977"/>
            <a:satOff val="-18634"/>
            <a:lumOff val="-2354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 smtClean="0">
            <a:latin typeface="Times New Roman" pitchFamily="18" charset="0"/>
            <a:cs typeface="Times New Roman" pitchFamily="18" charset="0"/>
          </a:endParaRPr>
        </a:p>
      </dsp:txBody>
      <dsp:txXfrm rot="5400000">
        <a:off x="-100105" y="3242017"/>
        <a:ext cx="672642" cy="390762"/>
      </dsp:txXfrm>
    </dsp:sp>
    <dsp:sp modelId="{6F6C7F8D-CA85-4C86-A8B9-DE0E49DC8118}">
      <dsp:nvSpPr>
        <dsp:cNvPr id="0" name=""/>
        <dsp:cNvSpPr/>
      </dsp:nvSpPr>
      <dsp:spPr>
        <a:xfrm rot="5400000">
          <a:off x="4093458" y="-450755"/>
          <a:ext cx="1307018" cy="8388695"/>
        </a:xfrm>
        <a:prstGeom prst="round2SameRect">
          <a:avLst/>
        </a:prstGeom>
        <a:solidFill>
          <a:srgbClr val="CCFF33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/>
            <a:t>Об утверждении Плана мероприятий по росту доходного потенциала, оптимизации расходов бюджета Вольно-Донского сельского поселения и сокращению муниципального долга до 2027года</a:t>
          </a:r>
          <a:endParaRPr lang="ru-RU" sz="1400" b="1" i="1" kern="1200" dirty="0"/>
        </a:p>
      </dsp:txBody>
      <dsp:txXfrm rot="5400000">
        <a:off x="4093458" y="-450755"/>
        <a:ext cx="1307018" cy="838869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A9DFD90-62A4-431D-BAC3-DF57D55A57A0}">
      <dsp:nvSpPr>
        <dsp:cNvPr id="0" name=""/>
        <dsp:cNvSpPr/>
      </dsp:nvSpPr>
      <dsp:spPr>
        <a:xfrm>
          <a:off x="0" y="1762470"/>
          <a:ext cx="8229599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80BF51-FF21-4F30-84A5-029524E91838}">
      <dsp:nvSpPr>
        <dsp:cNvPr id="0" name=""/>
        <dsp:cNvSpPr/>
      </dsp:nvSpPr>
      <dsp:spPr>
        <a:xfrm>
          <a:off x="411479" y="1526310"/>
          <a:ext cx="5760720" cy="472320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  <a:sp3d extrusionH="28000" prstMaterial="matte"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Увеличение налогового потенциала сельского поселения, необходимого для сбалансированного исполнения бюджета</a:t>
          </a:r>
          <a:endParaRPr lang="ru-RU" sz="1600" kern="1200" dirty="0"/>
        </a:p>
      </dsp:txBody>
      <dsp:txXfrm>
        <a:off x="411479" y="1526310"/>
        <a:ext cx="5760720" cy="472320"/>
      </dsp:txXfrm>
    </dsp:sp>
    <dsp:sp modelId="{AE78B86C-A696-43AD-91DB-4DE76DBF27CC}">
      <dsp:nvSpPr>
        <dsp:cNvPr id="0" name=""/>
        <dsp:cNvSpPr/>
      </dsp:nvSpPr>
      <dsp:spPr>
        <a:xfrm>
          <a:off x="0" y="2488230"/>
          <a:ext cx="8229599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FC2021-B1B1-470D-9AA9-33A49C348D2B}">
      <dsp:nvSpPr>
        <dsp:cNvPr id="0" name=""/>
        <dsp:cNvSpPr/>
      </dsp:nvSpPr>
      <dsp:spPr>
        <a:xfrm>
          <a:off x="411479" y="2252070"/>
          <a:ext cx="5760720" cy="472320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  <a:sp3d extrusionH="28000" prstMaterial="matte"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Повышение эффективности и оптимизация структуры бюджетных расходов </a:t>
          </a:r>
          <a:endParaRPr lang="ru-RU" sz="1600" kern="1200" dirty="0"/>
        </a:p>
      </dsp:txBody>
      <dsp:txXfrm>
        <a:off x="411479" y="2252070"/>
        <a:ext cx="5760720" cy="472320"/>
      </dsp:txXfrm>
    </dsp:sp>
    <dsp:sp modelId="{D38AF840-5623-4B5B-9C46-5433C98ABEE7}">
      <dsp:nvSpPr>
        <dsp:cNvPr id="0" name=""/>
        <dsp:cNvSpPr/>
      </dsp:nvSpPr>
      <dsp:spPr>
        <a:xfrm>
          <a:off x="0" y="3213990"/>
          <a:ext cx="8229599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446243-E24B-4DB0-B778-3A651140464D}">
      <dsp:nvSpPr>
        <dsp:cNvPr id="0" name=""/>
        <dsp:cNvSpPr/>
      </dsp:nvSpPr>
      <dsp:spPr>
        <a:xfrm>
          <a:off x="411479" y="2977830"/>
          <a:ext cx="5760720" cy="472320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  <a:sp3d extrusionH="28000" prstMaterial="matte"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Повышение прозрачности  и открытости бюджетного процесса </a:t>
          </a:r>
          <a:endParaRPr lang="ru-RU" sz="1600" kern="1200" dirty="0"/>
        </a:p>
      </dsp:txBody>
      <dsp:txXfrm>
        <a:off x="411479" y="2977830"/>
        <a:ext cx="5760720" cy="47232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E95A8EF-3933-4A86-8A10-625715F1F08C}">
      <dsp:nvSpPr>
        <dsp:cNvPr id="0" name=""/>
        <dsp:cNvSpPr/>
      </dsp:nvSpPr>
      <dsp:spPr>
        <a:xfrm>
          <a:off x="2571" y="144235"/>
          <a:ext cx="2507456" cy="10029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152" tIns="186944" rIns="327152" bIns="186944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 dirty="0" smtClean="0"/>
            <a:t>2025</a:t>
          </a:r>
          <a:endParaRPr lang="ru-RU" sz="4600" kern="1200" dirty="0"/>
        </a:p>
      </dsp:txBody>
      <dsp:txXfrm>
        <a:off x="2571" y="144235"/>
        <a:ext cx="2507456" cy="1002982"/>
      </dsp:txXfrm>
    </dsp:sp>
    <dsp:sp modelId="{5F55C271-F5B5-4FD6-B9A4-667607500041}">
      <dsp:nvSpPr>
        <dsp:cNvPr id="0" name=""/>
        <dsp:cNvSpPr/>
      </dsp:nvSpPr>
      <dsp:spPr>
        <a:xfrm>
          <a:off x="2571" y="1147217"/>
          <a:ext cx="2507456" cy="202031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5364" tIns="245364" rIns="327152" bIns="368046" numCol="1" spcCol="1270" anchor="t" anchorCtr="0">
          <a:noAutofit/>
        </a:bodyPr>
        <a:lstStyle/>
        <a:p>
          <a:pPr marL="285750" lvl="1" indent="-285750" algn="l" defTabSz="2044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600" kern="1200" dirty="0" smtClean="0"/>
            <a:t>7100,0</a:t>
          </a:r>
          <a:endParaRPr lang="ru-RU" sz="4600" kern="1200" dirty="0"/>
        </a:p>
      </dsp:txBody>
      <dsp:txXfrm>
        <a:off x="2571" y="1147217"/>
        <a:ext cx="2507456" cy="2020319"/>
      </dsp:txXfrm>
    </dsp:sp>
    <dsp:sp modelId="{7579D1AF-6DAA-43D4-8059-2C357391B430}">
      <dsp:nvSpPr>
        <dsp:cNvPr id="0" name=""/>
        <dsp:cNvSpPr/>
      </dsp:nvSpPr>
      <dsp:spPr>
        <a:xfrm>
          <a:off x="2861071" y="144235"/>
          <a:ext cx="2507456" cy="10029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152" tIns="186944" rIns="327152" bIns="186944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 dirty="0" smtClean="0"/>
            <a:t>2026</a:t>
          </a:r>
          <a:endParaRPr lang="ru-RU" sz="4600" kern="1200" dirty="0"/>
        </a:p>
      </dsp:txBody>
      <dsp:txXfrm>
        <a:off x="2861071" y="144235"/>
        <a:ext cx="2507456" cy="1002982"/>
      </dsp:txXfrm>
    </dsp:sp>
    <dsp:sp modelId="{C111DA0F-77A2-445A-8167-F03846F52E62}">
      <dsp:nvSpPr>
        <dsp:cNvPr id="0" name=""/>
        <dsp:cNvSpPr/>
      </dsp:nvSpPr>
      <dsp:spPr>
        <a:xfrm>
          <a:off x="2861071" y="1147217"/>
          <a:ext cx="2507456" cy="202031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5364" tIns="245364" rIns="327152" bIns="368046" numCol="1" spcCol="1270" anchor="t" anchorCtr="0">
          <a:noAutofit/>
        </a:bodyPr>
        <a:lstStyle/>
        <a:p>
          <a:pPr marL="285750" lvl="1" indent="-285750" algn="l" defTabSz="2044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600" kern="1200" dirty="0" smtClean="0"/>
            <a:t>5454,6</a:t>
          </a:r>
          <a:endParaRPr lang="ru-RU" sz="4600" kern="1200" dirty="0"/>
        </a:p>
      </dsp:txBody>
      <dsp:txXfrm>
        <a:off x="2861071" y="1147217"/>
        <a:ext cx="2507456" cy="2020319"/>
      </dsp:txXfrm>
    </dsp:sp>
    <dsp:sp modelId="{BA910EA5-0631-4AA8-A373-3E6EA4AF986D}">
      <dsp:nvSpPr>
        <dsp:cNvPr id="0" name=""/>
        <dsp:cNvSpPr/>
      </dsp:nvSpPr>
      <dsp:spPr>
        <a:xfrm>
          <a:off x="5719571" y="144235"/>
          <a:ext cx="2507456" cy="10029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152" tIns="186944" rIns="327152" bIns="186944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 dirty="0" smtClean="0"/>
            <a:t>2027</a:t>
          </a:r>
          <a:endParaRPr lang="ru-RU" sz="4600" kern="1200" dirty="0"/>
        </a:p>
      </dsp:txBody>
      <dsp:txXfrm>
        <a:off x="5719571" y="144235"/>
        <a:ext cx="2507456" cy="1002982"/>
      </dsp:txXfrm>
    </dsp:sp>
    <dsp:sp modelId="{578B2CC0-57EB-488D-886D-CC5DFD6199D0}">
      <dsp:nvSpPr>
        <dsp:cNvPr id="0" name=""/>
        <dsp:cNvSpPr/>
      </dsp:nvSpPr>
      <dsp:spPr>
        <a:xfrm>
          <a:off x="5719571" y="1147217"/>
          <a:ext cx="2507456" cy="202031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5364" tIns="245364" rIns="327152" bIns="368046" numCol="1" spcCol="1270" anchor="t" anchorCtr="0">
          <a:noAutofit/>
        </a:bodyPr>
        <a:lstStyle/>
        <a:p>
          <a:pPr marL="285750" lvl="1" indent="-285750" algn="l" defTabSz="2044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600" kern="1200" dirty="0" smtClean="0"/>
            <a:t>5624,2</a:t>
          </a:r>
          <a:endParaRPr lang="ru-RU" sz="4600" kern="1200" dirty="0"/>
        </a:p>
      </dsp:txBody>
      <dsp:txXfrm>
        <a:off x="5719571" y="1147217"/>
        <a:ext cx="2507456" cy="20203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3518AF-36C4-4CEE-ABAB-725B2471ABC3}" type="datetimeFigureOut">
              <a:rPr lang="ru-RU" smtClean="0"/>
              <a:pPr/>
              <a:t>31.10.2025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0842BA-468B-4585-882F-509003E4E5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wmf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80528" y="0"/>
            <a:ext cx="9144000" cy="6858000"/>
          </a:xfrm>
          <a:solidFill>
            <a:srgbClr val="00B0F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i="1" dirty="0" smtClean="0">
                <a:solidFill>
                  <a:schemeClr val="accent2"/>
                </a:solidFill>
              </a:rPr>
              <a:t> бюджет   </a:t>
            </a:r>
            <a:br>
              <a:rPr lang="ru-RU" i="1" dirty="0" smtClean="0">
                <a:solidFill>
                  <a:schemeClr val="accent2"/>
                </a:solidFill>
              </a:rPr>
            </a:br>
            <a:r>
              <a:rPr lang="ru-RU" i="1" dirty="0" smtClean="0">
                <a:solidFill>
                  <a:schemeClr val="accent2"/>
                </a:solidFill>
              </a:rPr>
              <a:t>                   Вольно-Донского сельского поселения Морозовского района    на 2025год и на плановый период 2026 и 2027 годов</a:t>
            </a:r>
            <a:br>
              <a:rPr lang="ru-RU" i="1" dirty="0" smtClean="0">
                <a:solidFill>
                  <a:schemeClr val="accent2"/>
                </a:solidFill>
              </a:rPr>
            </a:br>
            <a:endParaRPr lang="ru-RU" i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732614"/>
          </a:xfrm>
          <a:solidFill>
            <a:srgbClr val="00B050"/>
          </a:solidFill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Основные параметры местного бюджета на 2025 год</a:t>
            </a:r>
            <a:endParaRPr lang="ru-RU" sz="2800" dirty="0"/>
          </a:p>
        </p:txBody>
      </p:sp>
      <p:graphicFrame>
        <p:nvGraphicFramePr>
          <p:cNvPr id="13" name="Содержимое 12"/>
          <p:cNvGraphicFramePr>
            <a:graphicFrameLocks noGrp="1"/>
          </p:cNvGraphicFramePr>
          <p:nvPr>
            <p:ph idx="1"/>
          </p:nvPr>
        </p:nvGraphicFramePr>
        <p:xfrm>
          <a:off x="473725" y="1090670"/>
          <a:ext cx="4120309" cy="705079"/>
        </p:xfrm>
        <a:graphic>
          <a:graphicData uri="http://schemas.openxmlformats.org/drawingml/2006/table">
            <a:tbl>
              <a:tblPr/>
              <a:tblGrid>
                <a:gridCol w="4120309"/>
              </a:tblGrid>
              <a:tr h="70507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Доходы бюджета </a:t>
                      </a:r>
                    </a:p>
                    <a:p>
                      <a:pPr algn="ctr"/>
                      <a:r>
                        <a:rPr lang="ru-RU" dirty="0" smtClean="0"/>
                        <a:t>15 195,3</a:t>
                      </a:r>
                      <a:r>
                        <a:rPr lang="ru-RU" sz="1400" dirty="0" smtClean="0"/>
                        <a:t>тыс.рублей</a:t>
                      </a:r>
                      <a:endParaRPr lang="ru-RU" sz="1400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4704202" y="1112704"/>
          <a:ext cx="4087258" cy="694062"/>
        </p:xfrm>
        <a:graphic>
          <a:graphicData uri="http://schemas.openxmlformats.org/drawingml/2006/table">
            <a:tbl>
              <a:tblPr/>
              <a:tblGrid>
                <a:gridCol w="4087258"/>
              </a:tblGrid>
              <a:tr h="69406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       Расходы бюджета</a:t>
                      </a:r>
                    </a:p>
                    <a:p>
                      <a:pPr algn="ctr"/>
                      <a:r>
                        <a:rPr lang="ru-RU" dirty="0" smtClean="0"/>
                        <a:t>        15 195,1</a:t>
                      </a:r>
                      <a:r>
                        <a:rPr lang="ru-RU" sz="1400" dirty="0" smtClean="0"/>
                        <a:t>тыс.рублей</a:t>
                      </a:r>
                      <a:endParaRPr lang="ru-RU" sz="1400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89935374"/>
              </p:ext>
            </p:extLst>
          </p:nvPr>
        </p:nvGraphicFramePr>
        <p:xfrm>
          <a:off x="251520" y="1844824"/>
          <a:ext cx="4392488" cy="38176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</a:tblGrid>
              <a:tr h="7977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Налог</a:t>
                      </a:r>
                      <a:r>
                        <a:rPr lang="ru-RU" sz="1600" baseline="0" dirty="0" smtClean="0"/>
                        <a:t> на доходы физических лиц  2 387,2</a:t>
                      </a:r>
                      <a:endParaRPr lang="ru-RU" sz="1600" dirty="0" smtClean="0"/>
                    </a:p>
                    <a:p>
                      <a:endParaRPr lang="ru-RU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914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Единый сельскохозяйственный налог  249,2</a:t>
                      </a:r>
                    </a:p>
                  </a:txBody>
                  <a:tcPr>
                    <a:solidFill>
                      <a:srgbClr val="00FF00"/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Налоги на  имущество</a:t>
                      </a:r>
                      <a:r>
                        <a:rPr lang="ru-RU" sz="1600" baseline="0" dirty="0" smtClean="0"/>
                        <a:t> 4 411,0</a:t>
                      </a:r>
                      <a:endParaRPr lang="ru-RU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090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/>
                        <a:t>Государственная пошлина  0,0</a:t>
                      </a:r>
                      <a:endParaRPr lang="ru-RU" sz="1600" dirty="0" smtClean="0"/>
                    </a:p>
                    <a:p>
                      <a:endParaRPr lang="ru-RU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79772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Доходы от использования</a:t>
                      </a:r>
                      <a:r>
                        <a:rPr lang="ru-RU" sz="1600" baseline="0" dirty="0" smtClean="0"/>
                        <a:t> имущества, находящегося в государственной и муниципальной собственности 1,8</a:t>
                      </a:r>
                      <a:endParaRPr lang="ru-RU" sz="1600" dirty="0" smtClean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7977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Безвозмездные поступления </a:t>
                      </a:r>
                      <a:r>
                        <a:rPr lang="ru-RU" sz="1600" baseline="0" dirty="0" smtClean="0"/>
                        <a:t>8 145,9</a:t>
                      </a:r>
                      <a:endParaRPr lang="ru-RU" sz="1600" dirty="0" smtClean="0"/>
                    </a:p>
                    <a:p>
                      <a:endParaRPr lang="ru-RU" sz="1600" dirty="0" smtClean="0"/>
                    </a:p>
                  </a:txBody>
                  <a:tcPr>
                    <a:solidFill>
                      <a:srgbClr val="EE30E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02285202"/>
              </p:ext>
            </p:extLst>
          </p:nvPr>
        </p:nvGraphicFramePr>
        <p:xfrm>
          <a:off x="4932040" y="1857362"/>
          <a:ext cx="3926240" cy="490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6240"/>
              </a:tblGrid>
              <a:tr h="597666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bg1"/>
                          </a:solidFill>
                        </a:rPr>
                        <a:t>Общегосударственные вопросы  </a:t>
                      </a:r>
                    </a:p>
                    <a:p>
                      <a:r>
                        <a:rPr lang="ru-RU" b="0" dirty="0" smtClean="0">
                          <a:solidFill>
                            <a:schemeClr val="bg1"/>
                          </a:solidFill>
                        </a:rPr>
                        <a:t>7 173,6</a:t>
                      </a:r>
                      <a:endParaRPr lang="ru-RU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597666">
                <a:tc>
                  <a:txBody>
                    <a:bodyPr/>
                    <a:lstStyle/>
                    <a:p>
                      <a:r>
                        <a:rPr lang="ru-RU" dirty="0" smtClean="0"/>
                        <a:t>Культура  7 100,0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7951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Жилищно</a:t>
                      </a:r>
                      <a:r>
                        <a:rPr lang="ru-RU" dirty="0" smtClean="0"/>
                        <a:t> –коммунальное  хозяйство</a:t>
                      </a:r>
                    </a:p>
                    <a:p>
                      <a:r>
                        <a:rPr lang="ru-RU" dirty="0" smtClean="0"/>
                        <a:t>234,1</a:t>
                      </a:r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98443">
                <a:tc>
                  <a:txBody>
                    <a:bodyPr/>
                    <a:lstStyle/>
                    <a:p>
                      <a:r>
                        <a:rPr lang="ru-RU" dirty="0" smtClean="0"/>
                        <a:t>Социальная политика</a:t>
                      </a:r>
                      <a:r>
                        <a:rPr lang="ru-RU" baseline="0" dirty="0" smtClean="0"/>
                        <a:t>  214,7</a:t>
                      </a:r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531257">
                <a:tc>
                  <a:txBody>
                    <a:bodyPr/>
                    <a:lstStyle/>
                    <a:p>
                      <a:r>
                        <a:rPr lang="ru-RU" dirty="0" smtClean="0"/>
                        <a:t>Национальная оборона 164,3</a:t>
                      </a:r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850006">
                <a:tc>
                  <a:txBody>
                    <a:bodyPr/>
                    <a:lstStyle/>
                    <a:p>
                      <a:r>
                        <a:rPr lang="ru-RU" dirty="0" smtClean="0"/>
                        <a:t>Резервные</a:t>
                      </a:r>
                      <a:r>
                        <a:rPr lang="ru-RU" baseline="0" dirty="0" smtClean="0"/>
                        <a:t> фонды-1,0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45323">
                <a:tc>
                  <a:txBody>
                    <a:bodyPr/>
                    <a:lstStyle/>
                    <a:p>
                      <a:r>
                        <a:rPr lang="ru-RU" dirty="0" smtClean="0"/>
                        <a:t>Охрана</a:t>
                      </a:r>
                      <a:r>
                        <a:rPr lang="ru-RU" baseline="0" dirty="0" smtClean="0"/>
                        <a:t> окружающей среды 10,0</a:t>
                      </a:r>
                      <a:endParaRPr lang="ru-RU" dirty="0"/>
                    </a:p>
                  </a:txBody>
                  <a:tcPr>
                    <a:solidFill>
                      <a:srgbClr val="FF99FF"/>
                    </a:solidFill>
                  </a:tcPr>
                </a:tc>
              </a:tr>
              <a:tr h="441934">
                <a:tc>
                  <a:txBody>
                    <a:bodyPr/>
                    <a:lstStyle/>
                    <a:p>
                      <a:r>
                        <a:rPr lang="ru-RU" dirty="0" smtClean="0"/>
                        <a:t>Образование  0,0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41934">
                <a:tc>
                  <a:txBody>
                    <a:bodyPr/>
                    <a:lstStyle/>
                    <a:p>
                      <a:r>
                        <a:rPr lang="ru-RU" dirty="0" smtClean="0"/>
                        <a:t>Физическая культура и спорт 5,0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4704"/>
            <a:ext cx="8928100" cy="37941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доходов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Вольно-Донского сельского поселения Морозовского района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0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1076651633"/>
              </p:ext>
            </p:extLst>
          </p:nvPr>
        </p:nvGraphicFramePr>
        <p:xfrm>
          <a:off x="300577" y="2419072"/>
          <a:ext cx="8447887" cy="4346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1780" name="Rectangle 4"/>
          <p:cNvSpPr>
            <a:spLocks noChangeArrowheads="1"/>
          </p:cNvSpPr>
          <p:nvPr/>
        </p:nvSpPr>
        <p:spPr bwMode="auto">
          <a:xfrm>
            <a:off x="430478" y="2170216"/>
            <a:ext cx="1547813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prstClr val="black"/>
                </a:solidFill>
                <a:latin typeface="Arial" charset="0"/>
              </a:rPr>
              <a:t>тыс. </a:t>
            </a:r>
            <a:r>
              <a:rPr lang="ru-RU" sz="1300" b="1" dirty="0">
                <a:solidFill>
                  <a:prstClr val="black"/>
                </a:solidFill>
                <a:latin typeface="Arial" charset="0"/>
              </a:rPr>
              <a:t>рублей</a:t>
            </a:r>
          </a:p>
        </p:txBody>
      </p:sp>
      <p:sp>
        <p:nvSpPr>
          <p:cNvPr id="331801" name="Oval 25"/>
          <p:cNvSpPr>
            <a:spLocks noChangeArrowheads="1"/>
          </p:cNvSpPr>
          <p:nvPr/>
        </p:nvSpPr>
        <p:spPr bwMode="auto">
          <a:xfrm flipH="1">
            <a:off x="3714744" y="1785926"/>
            <a:ext cx="142875" cy="71438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31802" name="Oval 26"/>
          <p:cNvSpPr>
            <a:spLocks noChangeArrowheads="1"/>
          </p:cNvSpPr>
          <p:nvPr/>
        </p:nvSpPr>
        <p:spPr bwMode="auto">
          <a:xfrm>
            <a:off x="2928926" y="2071678"/>
            <a:ext cx="71437" cy="71437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1" name="Oval 26"/>
          <p:cNvSpPr>
            <a:spLocks noChangeArrowheads="1"/>
          </p:cNvSpPr>
          <p:nvPr/>
        </p:nvSpPr>
        <p:spPr bwMode="auto">
          <a:xfrm>
            <a:off x="5590998" y="2060848"/>
            <a:ext cx="71437" cy="71437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4" name="Номер слайда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pic>
        <p:nvPicPr>
          <p:cNvPr id="11" name="Рисунок 10" descr="AG12031CAQSM0QRCA3OKE9WCAJ3DJQ3CA4QXPQUCA1S2C55CA6LUR2KCAGQLNQNCA7EJO3SCAHZY459CA38GAHQCAMI4DMUCA043FRFCAAZ1F23CALSYKO2CADEUWOQCA90JM6UCAB03M43CAVULDACCACRK3MQ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577" y="1000108"/>
            <a:ext cx="1199590" cy="90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48683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Содержимое 17" descr="i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86116" y="0"/>
            <a:ext cx="5572163" cy="6643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571472" y="357166"/>
            <a:ext cx="6072230" cy="928694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Доходы бюджета </a:t>
            </a:r>
          </a:p>
          <a:p>
            <a:pPr algn="ctr"/>
            <a:r>
              <a:rPr lang="ru-RU" dirty="0" smtClean="0"/>
              <a:t>Поступающие в бюджет денежные средства</a:t>
            </a:r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>
            <a:off x="-177833" y="2463793"/>
            <a:ext cx="23574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000100" y="1928802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000100" y="2714620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000100" y="3643314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428728" y="1714488"/>
            <a:ext cx="4786346" cy="50006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Налоговые доходы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428728" y="2500306"/>
            <a:ext cx="4929222" cy="428628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Неналоговые доходы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357290" y="3357562"/>
            <a:ext cx="4786346" cy="357190"/>
          </a:xfrm>
          <a:prstGeom prst="rect">
            <a:avLst/>
          </a:prstGeom>
          <a:solidFill>
            <a:srgbClr val="EE30E5"/>
          </a:solidFill>
          <a:effectLst>
            <a:outerShdw blurRad="63500" dist="25400" dir="14700000" algn="t" rotWithShape="0">
              <a:srgbClr val="000000">
                <a:alpha val="50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Безвозмездные поступления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348880"/>
          </a:xfrm>
          <a:solidFill>
            <a:srgbClr val="7030A0"/>
          </a:solidFill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2"/>
                </a:solidFill>
              </a:rPr>
              <a:t>Основные направления налоговой политики Вольно-Донского сельского поселения </a:t>
            </a:r>
            <a:endParaRPr lang="ru-RU" sz="3200" dirty="0">
              <a:solidFill>
                <a:schemeClr val="accent2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89215677"/>
              </p:ext>
            </p:extLst>
          </p:nvPr>
        </p:nvGraphicFramePr>
        <p:xfrm>
          <a:off x="428625" y="1428750"/>
          <a:ext cx="8229600" cy="514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ru-RU" sz="3100" dirty="0" smtClean="0"/>
              <a:t>Налоговые</a:t>
            </a:r>
            <a:r>
              <a:rPr lang="ru-RU" dirty="0" smtClean="0"/>
              <a:t> </a:t>
            </a:r>
            <a:r>
              <a:rPr lang="ru-RU" sz="3100" dirty="0" smtClean="0"/>
              <a:t>и неналоговые доходы бюджета Вольно-Донского сельского поселения</a:t>
            </a:r>
            <a:endParaRPr lang="ru-RU" sz="31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82921540"/>
              </p:ext>
            </p:extLst>
          </p:nvPr>
        </p:nvGraphicFramePr>
        <p:xfrm>
          <a:off x="500034" y="1857364"/>
          <a:ext cx="8229600" cy="4311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143768" y="1928802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тыс.рублей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928694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+mn-lt"/>
              </a:rPr>
              <a:t>Структура налоговых и неналоговых доходов бюджета поселения в 2025-2027 годах</a:t>
            </a:r>
            <a:endParaRPr lang="ru-RU" sz="3200" dirty="0">
              <a:latin typeface="+mn-lt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66453201"/>
              </p:ext>
            </p:extLst>
          </p:nvPr>
        </p:nvGraphicFramePr>
        <p:xfrm>
          <a:off x="395536" y="1556792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286644" y="1357298"/>
            <a:ext cx="1214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/>
              <a:t>Тыс.руб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8980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Структура безвозмездных поступлений (в сопоставимых условиях) в 2025-2027 годах 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18019275"/>
              </p:ext>
            </p:extLst>
          </p:nvPr>
        </p:nvGraphicFramePr>
        <p:xfrm>
          <a:off x="457200" y="1285875"/>
          <a:ext cx="8229600" cy="516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91264" cy="1196752"/>
          </a:xfrm>
        </p:spPr>
        <p:txBody>
          <a:bodyPr>
            <a:noAutofit/>
          </a:bodyPr>
          <a:lstStyle/>
          <a:p>
            <a:r>
              <a:rPr lang="ru-RU" sz="3200" dirty="0" smtClean="0"/>
              <a:t>Динамика поступлений налога на доходы физических лиц в бюджет  поселения</a:t>
            </a:r>
            <a:endParaRPr lang="ru-RU" sz="3200" dirty="0"/>
          </a:p>
        </p:txBody>
      </p:sp>
      <p:pic>
        <p:nvPicPr>
          <p:cNvPr id="4" name="Содержимое 3" descr="ndf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785926"/>
            <a:ext cx="5603228" cy="4240221"/>
          </a:xfrm>
          <a:effectLst>
            <a:softEdge rad="63500"/>
          </a:effectLst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3926380577"/>
              </p:ext>
            </p:extLst>
          </p:nvPr>
        </p:nvGraphicFramePr>
        <p:xfrm>
          <a:off x="2915816" y="2780928"/>
          <a:ext cx="6048672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4482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Динамика поступлений имущественных налогов в бюджет  поселения                                       </a:t>
            </a:r>
            <a:r>
              <a:rPr lang="ru-RU" sz="1100" dirty="0" smtClean="0"/>
              <a:t>тыс.рублей</a:t>
            </a:r>
            <a:endParaRPr lang="ru-RU" sz="1100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2171261757"/>
              </p:ext>
            </p:extLst>
          </p:nvPr>
        </p:nvGraphicFramePr>
        <p:xfrm>
          <a:off x="214282" y="3571876"/>
          <a:ext cx="4572032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2844" y="3143248"/>
            <a:ext cx="4434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Налог на имущество физических лиц</a:t>
            </a:r>
            <a:endParaRPr lang="ru-RU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2113955127"/>
              </p:ext>
            </p:extLst>
          </p:nvPr>
        </p:nvGraphicFramePr>
        <p:xfrm>
          <a:off x="4067944" y="1124744"/>
          <a:ext cx="4572032" cy="2643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Рисунок 7" descr="482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1412776"/>
            <a:ext cx="2928958" cy="1622345"/>
          </a:xfrm>
          <a:prstGeom prst="rect">
            <a:avLst/>
          </a:prstGeom>
        </p:spPr>
      </p:pic>
      <p:pic>
        <p:nvPicPr>
          <p:cNvPr id="1026" name="Picture 2" descr="C:\Program Files\Microsoft Office\MEDIA\CAGCAT10\j0185604.wmf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4221088"/>
            <a:ext cx="2880320" cy="23061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80920" cy="1224136"/>
          </a:xfrm>
        </p:spPr>
        <p:txBody>
          <a:bodyPr>
            <a:noAutofit/>
          </a:bodyPr>
          <a:lstStyle/>
          <a:p>
            <a:pPr marL="85725" algn="ctr">
              <a:defRPr/>
            </a:pPr>
            <a:r>
              <a:rPr lang="ru-RU" sz="2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Объемы межбюджетных трансфертов </a:t>
            </a:r>
            <a:br>
              <a:rPr lang="ru-RU" sz="2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на 2025-2027годы</a:t>
            </a:r>
            <a:r>
              <a:rPr lang="ru-RU" sz="25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endParaRPr lang="ru-RU" sz="25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</p:nvPr>
        </p:nvGraphicFramePr>
        <p:xfrm>
          <a:off x="395536" y="2564904"/>
          <a:ext cx="8280920" cy="367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7832"/>
                <a:gridCol w="1753607"/>
                <a:gridCol w="1851030"/>
                <a:gridCol w="1948451"/>
              </a:tblGrid>
              <a:tr h="3084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Наименование показателей</a:t>
                      </a:r>
                      <a:endParaRPr kumimoji="0" lang="ru-RU" sz="1800" b="1" i="0" u="none" strike="noStrike" kern="1200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2025 год</a:t>
                      </a:r>
                      <a:endParaRPr kumimoji="0" lang="ru-RU" sz="16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2026 год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2027 год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82720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Итого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CC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8145,9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CC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5668,2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1708,4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8848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 том числе: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57018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Дотации 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7981,4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5488,7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1522,6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57018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Субсидии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  <a:endParaRPr kumimoji="0" lang="ru-RU" sz="2000" b="0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57018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Субвенции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164,5</a:t>
                      </a:r>
                      <a:endParaRPr kumimoji="0" lang="ru-RU" sz="2000" b="0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179,5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185,8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57018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Иные межбюджетные трансферты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  <a:endParaRPr kumimoji="0" lang="ru-RU" sz="2000" b="0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11" name="Заголовок 7"/>
          <p:cNvSpPr txBox="1">
            <a:spLocks/>
          </p:cNvSpPr>
          <p:nvPr/>
        </p:nvSpPr>
        <p:spPr bwMode="auto">
          <a:xfrm>
            <a:off x="7596336" y="1052736"/>
            <a:ext cx="136815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defRPr/>
            </a:pP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pitchFamily="34" charset="0"/>
              </a:rPr>
              <a:t>тыс. рублей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6453336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688" y="692150"/>
            <a:ext cx="8229600" cy="1152525"/>
          </a:xfrm>
        </p:spPr>
      </p:pic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8313" y="1844824"/>
            <a:ext cx="8280400" cy="3888432"/>
          </a:xfrm>
        </p:spPr>
        <p:txBody>
          <a:bodyPr>
            <a:no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altLang="ru-RU" sz="4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п</a:t>
            </a:r>
            <a:r>
              <a:rPr lang="ru-RU" altLang="ru-RU" sz="4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одготовлен на основании решения Собрания депутатов Вольно-Донского сельского поселения от 26.12.2024 № 90 «О бюджете Вольно-Донского сельского поселения Морозовского района на 2025 год и плановый период  2026 и 2027 годов»</a:t>
            </a:r>
          </a:p>
        </p:txBody>
      </p:sp>
      <p:pic>
        <p:nvPicPr>
          <p:cNvPr id="10244" name="SapphireHiddenControl" hidden="1"/>
          <p:cNvPicPr preferRelativeResize="0">
            <a:picLocks noChangeArrowheads="1" noChangeShapeType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096000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  <a:solidFill>
            <a:schemeClr val="accent6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400" dirty="0" smtClean="0"/>
              <a:t>Расходы  бюджета поселения ,формируемые в рамках муниципальных программ </a:t>
            </a:r>
            <a:r>
              <a:rPr lang="ru-RU" sz="2400" dirty="0" smtClean="0"/>
              <a:t>Вольно-Донского </a:t>
            </a:r>
            <a:r>
              <a:rPr lang="ru-RU" sz="2400" dirty="0" smtClean="0"/>
              <a:t>сельского поселения и </a:t>
            </a:r>
            <a:r>
              <a:rPr lang="ru-RU" sz="2400" dirty="0" err="1" smtClean="0"/>
              <a:t>непрограммные</a:t>
            </a:r>
            <a:r>
              <a:rPr lang="ru-RU" sz="2400" dirty="0" smtClean="0"/>
              <a:t> расходы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268760"/>
            <a:ext cx="9505056" cy="5312394"/>
          </a:xfrm>
          <a:solidFill>
            <a:srgbClr val="002060"/>
          </a:solidFill>
        </p:spPr>
        <p:txBody>
          <a:bodyPr/>
          <a:lstStyle/>
          <a:p>
            <a:pPr>
              <a:buNone/>
            </a:pPr>
            <a:r>
              <a:rPr lang="ru-RU" sz="1600" dirty="0" smtClean="0"/>
              <a:t>          2024</a:t>
            </a:r>
            <a:r>
              <a:rPr lang="ru-RU" dirty="0" smtClean="0"/>
              <a:t>                      </a:t>
            </a:r>
            <a:r>
              <a:rPr lang="ru-RU" sz="1600" dirty="0" smtClean="0"/>
              <a:t>2025                                2026                                   2027</a:t>
            </a:r>
          </a:p>
          <a:p>
            <a:pPr>
              <a:buNone/>
            </a:pPr>
            <a:endParaRPr lang="ru-RU" sz="1600" dirty="0"/>
          </a:p>
        </p:txBody>
      </p:sp>
      <p:sp>
        <p:nvSpPr>
          <p:cNvPr id="5" name="Овал 4"/>
          <p:cNvSpPr/>
          <p:nvPr/>
        </p:nvSpPr>
        <p:spPr>
          <a:xfrm>
            <a:off x="395536" y="1916832"/>
            <a:ext cx="1584176" cy="1583606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14299,3 </a:t>
            </a:r>
            <a:r>
              <a:rPr lang="ru-RU" sz="1600" dirty="0" smtClean="0"/>
              <a:t>тыс.рублей</a:t>
            </a:r>
            <a:endParaRPr lang="ru-RU" sz="1600" dirty="0"/>
          </a:p>
        </p:txBody>
      </p:sp>
      <p:sp>
        <p:nvSpPr>
          <p:cNvPr id="6" name="Овал 5"/>
          <p:cNvSpPr/>
          <p:nvPr/>
        </p:nvSpPr>
        <p:spPr>
          <a:xfrm>
            <a:off x="5076056" y="1844824"/>
            <a:ext cx="1440160" cy="1440160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12682,8</a:t>
            </a:r>
          </a:p>
          <a:p>
            <a:pPr algn="ctr"/>
            <a:r>
              <a:rPr lang="ru-RU" dirty="0" smtClean="0"/>
              <a:t>тыс.рублей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827584" y="3068960"/>
            <a:ext cx="1656184" cy="1717362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144,6 тыс.рублей</a:t>
            </a:r>
            <a:endParaRPr lang="ru-RU" i="1" dirty="0"/>
          </a:p>
        </p:txBody>
      </p:sp>
      <p:sp>
        <p:nvSpPr>
          <p:cNvPr id="8" name="Овал 7"/>
          <p:cNvSpPr/>
          <p:nvPr/>
        </p:nvSpPr>
        <p:spPr>
          <a:xfrm>
            <a:off x="2915816" y="3068960"/>
            <a:ext cx="1728192" cy="1728192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164,5 тыс.рублей</a:t>
            </a:r>
            <a:endParaRPr lang="ru-RU" i="1" dirty="0"/>
          </a:p>
        </p:txBody>
      </p:sp>
      <p:sp>
        <p:nvSpPr>
          <p:cNvPr id="10" name="Овал 9"/>
          <p:cNvSpPr/>
          <p:nvPr/>
        </p:nvSpPr>
        <p:spPr>
          <a:xfrm>
            <a:off x="785786" y="4929198"/>
            <a:ext cx="357190" cy="357190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85786" y="5572140"/>
            <a:ext cx="357190" cy="357190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214414" y="4786322"/>
            <a:ext cx="666995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</a:t>
            </a:r>
            <a:r>
              <a:rPr lang="ru-RU" sz="1600" dirty="0" smtClean="0"/>
              <a:t>расходы местного бюджета ,формируемые в рамках муниципальных программ  Вознесенского сельского поселения </a:t>
            </a:r>
            <a:endParaRPr lang="ru-RU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1285852" y="5500702"/>
            <a:ext cx="628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Непрограммные</a:t>
            </a:r>
            <a:r>
              <a:rPr lang="ru-RU" dirty="0" smtClean="0"/>
              <a:t> расходы бюджета поселения</a:t>
            </a:r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2555776" y="1844824"/>
            <a:ext cx="1584176" cy="1592560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15030,6 тыс.рублей</a:t>
            </a:r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5004048" y="3140968"/>
            <a:ext cx="1728192" cy="1656184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179,5тыс.рублей</a:t>
            </a:r>
            <a:endParaRPr lang="ru-RU" i="1" dirty="0"/>
          </a:p>
        </p:txBody>
      </p:sp>
      <p:sp>
        <p:nvSpPr>
          <p:cNvPr id="18" name="Овал 17"/>
          <p:cNvSpPr/>
          <p:nvPr/>
        </p:nvSpPr>
        <p:spPr>
          <a:xfrm>
            <a:off x="7380312" y="1988840"/>
            <a:ext cx="1440160" cy="1368152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9523,5тыс.рблей</a:t>
            </a:r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7308304" y="3429000"/>
            <a:ext cx="1656184" cy="1584176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185,8тыс.рублей</a:t>
            </a:r>
            <a:endParaRPr lang="ru-RU" i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260648"/>
            <a:ext cx="8712968" cy="864096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</a:rPr>
              <a:t>Структура расходов бюджета по отраслям в </a:t>
            </a:r>
            <a:r>
              <a:rPr lang="ru-RU" sz="2400" dirty="0" smtClean="0">
                <a:solidFill>
                  <a:schemeClr val="tx1"/>
                </a:solidFill>
              </a:rPr>
              <a:t>2025 </a:t>
            </a:r>
            <a:r>
              <a:rPr lang="ru-RU" sz="2400" dirty="0">
                <a:solidFill>
                  <a:schemeClr val="tx1"/>
                </a:solidFill>
              </a:rPr>
              <a:t>году</a:t>
            </a:r>
          </a:p>
        </p:txBody>
      </p:sp>
      <p:sp>
        <p:nvSpPr>
          <p:cNvPr id="20485" name="TextBox 5"/>
          <p:cNvSpPr txBox="1">
            <a:spLocks noChangeArrowheads="1"/>
          </p:cNvSpPr>
          <p:nvPr/>
        </p:nvSpPr>
        <p:spPr bwMode="auto">
          <a:xfrm rot="10800000" flipV="1">
            <a:off x="277813" y="1125538"/>
            <a:ext cx="16303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800">
                <a:latin typeface="Constantia" pitchFamily="18" charset="0"/>
              </a:rPr>
              <a:t>тыс.рублей</a:t>
            </a:r>
          </a:p>
        </p:txBody>
      </p:sp>
      <p:graphicFrame>
        <p:nvGraphicFramePr>
          <p:cNvPr id="20486" name="Диаграмма 2"/>
          <p:cNvGraphicFramePr>
            <a:graphicFrameLocks/>
          </p:cNvGraphicFramePr>
          <p:nvPr/>
        </p:nvGraphicFramePr>
        <p:xfrm>
          <a:off x="0" y="1498600"/>
          <a:ext cx="9445625" cy="5400675"/>
        </p:xfrm>
        <a:graphic>
          <a:graphicData uri="http://schemas.openxmlformats.org/presentationml/2006/ole">
            <p:oleObj spid="_x0000_s2050" name="Worksheet" r:id="rId3" imgW="9448800" imgH="5400684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46928"/>
          </a:xfrm>
          <a:solidFill>
            <a:srgbClr val="00B050"/>
          </a:solidFill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Раздел «Общегосударственные вопросы»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285860"/>
            <a:ext cx="4246762" cy="3583300"/>
          </a:xfrm>
          <a:solidFill>
            <a:srgbClr val="7030A0"/>
          </a:solidFill>
        </p:spPr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Резервный фонд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Вольно-Донского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сельского поселения –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1,0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тыс.рублей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Расходы на функционирование исполнительного органа власти местных администраций–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7173,6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тыс.рублей 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Обеспечение деятельности финансовых, налоговых и таможенных органов и органов финансового (финансово-бюджетного) надзора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-38,9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-Другие  общегосударственные вопросы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48,5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тыс.руб.</a:t>
            </a:r>
          </a:p>
          <a:p>
            <a:pPr>
              <a:buFontTx/>
              <a:buChar char="-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2206674037"/>
              </p:ext>
            </p:extLst>
          </p:nvPr>
        </p:nvGraphicFramePr>
        <p:xfrm>
          <a:off x="4607189" y="1428736"/>
          <a:ext cx="4536811" cy="502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401080" cy="857232"/>
          </a:xfrm>
        </p:spPr>
        <p:txBody>
          <a:bodyPr/>
          <a:lstStyle/>
          <a:p>
            <a:pPr algn="l"/>
            <a:r>
              <a:rPr lang="ru-RU" dirty="0" smtClean="0"/>
              <a:t>                     Культура</a:t>
            </a:r>
            <a:endParaRPr lang="ru-RU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4071929225"/>
              </p:ext>
            </p:extLst>
          </p:nvPr>
        </p:nvGraphicFramePr>
        <p:xfrm>
          <a:off x="5143504" y="2857496"/>
          <a:ext cx="3786214" cy="35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11560" y="1124744"/>
            <a:ext cx="7848872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Финансовое обеспечение выполнения  муниципального задания  МБУК «</a:t>
            </a:r>
            <a:r>
              <a:rPr lang="ru-RU" dirty="0" smtClean="0"/>
              <a:t>Вольно-Донской </a:t>
            </a:r>
            <a:r>
              <a:rPr lang="ru-RU" dirty="0" smtClean="0"/>
              <a:t>СДК» учреждениями культуры </a:t>
            </a:r>
            <a:endParaRPr lang="ru-RU" dirty="0" smtClean="0"/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</p:nvPr>
        </p:nvGraphicFramePr>
        <p:xfrm>
          <a:off x="395536" y="2996952"/>
          <a:ext cx="8229600" cy="3311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520" y="289223"/>
            <a:ext cx="8525072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</a:rPr>
              <a:t>Дорожный фонд</a:t>
            </a:r>
          </a:p>
        </p:txBody>
      </p:sp>
      <p:sp>
        <p:nvSpPr>
          <p:cNvPr id="3" name="Скругленный прямоугольник 1"/>
          <p:cNvSpPr/>
          <p:nvPr/>
        </p:nvSpPr>
        <p:spPr>
          <a:xfrm>
            <a:off x="251520" y="289223"/>
            <a:ext cx="8712968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400" dirty="0" smtClean="0">
                <a:solidFill>
                  <a:srgbClr val="002060"/>
                </a:solidFill>
                <a:latin typeface="Constantia" pitchFamily="18" charset="0"/>
              </a:rPr>
              <a:t>Расходы на физическую культуру и спорт</a:t>
            </a:r>
          </a:p>
        </p:txBody>
      </p:sp>
      <p:sp>
        <p:nvSpPr>
          <p:cNvPr id="23560" name="Прямоугольник 3"/>
          <p:cNvSpPr>
            <a:spLocks noChangeArrowheads="1"/>
          </p:cNvSpPr>
          <p:nvPr/>
        </p:nvSpPr>
        <p:spPr bwMode="auto">
          <a:xfrm>
            <a:off x="2195513" y="1479550"/>
            <a:ext cx="649128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i="1" dirty="0">
                <a:solidFill>
                  <a:srgbClr val="002060"/>
                </a:solidFill>
              </a:rPr>
              <a:t>На проведение мероприятий в области физической культуры и спорта предусмотрены средства в следующих объемах:</a:t>
            </a:r>
          </a:p>
          <a:p>
            <a:pPr algn="ctr"/>
            <a:endParaRPr lang="ru-RU" altLang="ru-RU" b="1" i="1" dirty="0"/>
          </a:p>
          <a:p>
            <a:pPr algn="ctr"/>
            <a:endParaRPr lang="ru-RU" altLang="ru-RU" dirty="0">
              <a:solidFill>
                <a:srgbClr val="FF0000"/>
              </a:solidFill>
            </a:endParaRPr>
          </a:p>
        </p:txBody>
      </p:sp>
      <p:graphicFrame>
        <p:nvGraphicFramePr>
          <p:cNvPr id="10" name="Group 47"/>
          <p:cNvGraphicFramePr>
            <a:graphicFrameLocks noGrp="1"/>
          </p:cNvGraphicFramePr>
          <p:nvPr/>
        </p:nvGraphicFramePr>
        <p:xfrm>
          <a:off x="2627784" y="2780928"/>
          <a:ext cx="6083301" cy="1785863"/>
        </p:xfrm>
        <a:graphic>
          <a:graphicData uri="http://schemas.openxmlformats.org/drawingml/2006/table">
            <a:tbl>
              <a:tblPr/>
              <a:tblGrid>
                <a:gridCol w="1728001"/>
                <a:gridCol w="2327533"/>
                <a:gridCol w="2027767"/>
              </a:tblGrid>
              <a:tr h="1008722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2025 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2026 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2027 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77141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5,0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</a:tr>
            </a:tbl>
          </a:graphicData>
        </a:graphic>
      </p:graphicFrame>
      <p:pic>
        <p:nvPicPr>
          <p:cNvPr id="23575" name="Рисунок 3" descr="спорт 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204864"/>
            <a:ext cx="2160935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467544" y="548680"/>
            <a:ext cx="8344544" cy="100811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Расходы бюджета на национальную оборону</a:t>
            </a:r>
            <a:endParaRPr lang="ru-RU" sz="2400" b="1" dirty="0" smtClean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26629" name="Прямоугольник 6"/>
          <p:cNvSpPr>
            <a:spLocks noChangeArrowheads="1"/>
          </p:cNvSpPr>
          <p:nvPr/>
        </p:nvSpPr>
        <p:spPr bwMode="auto">
          <a:xfrm>
            <a:off x="0" y="1700808"/>
            <a:ext cx="849788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i="1" dirty="0"/>
              <a:t>На </a:t>
            </a:r>
            <a:r>
              <a:rPr lang="ru-RU" b="1" dirty="0"/>
              <a:t>осуществление первичного воинского учета на территориях, где отсутствуют военные комиссариаты в рамках </a:t>
            </a:r>
            <a:r>
              <a:rPr lang="ru-RU" b="1" dirty="0" err="1"/>
              <a:t>непрограммных</a:t>
            </a:r>
            <a:r>
              <a:rPr lang="ru-RU" b="1" dirty="0"/>
              <a:t> расходов органов местного самоуправления </a:t>
            </a:r>
            <a:r>
              <a:rPr lang="ru-RU" b="1" dirty="0" smtClean="0"/>
              <a:t>Вольно-Донского </a:t>
            </a:r>
            <a:r>
              <a:rPr lang="ru-RU" b="1" dirty="0"/>
              <a:t>сельского поселения </a:t>
            </a:r>
            <a:r>
              <a:rPr lang="ru-RU" altLang="ru-RU" b="1" i="1" dirty="0"/>
              <a:t>: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683568" y="2852936"/>
          <a:ext cx="7417344" cy="865728"/>
        </p:xfrm>
        <a:graphic>
          <a:graphicData uri="http://schemas.openxmlformats.org/drawingml/2006/table">
            <a:tbl>
              <a:tblPr/>
              <a:tblGrid>
                <a:gridCol w="2611741"/>
                <a:gridCol w="2298332"/>
                <a:gridCol w="2507271"/>
              </a:tblGrid>
              <a:tr h="345806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2025 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2026 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2027 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30754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164,3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179,3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185,6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</a:tr>
            </a:tbl>
          </a:graphicData>
        </a:graphic>
      </p:graphicFrame>
      <p:pic>
        <p:nvPicPr>
          <p:cNvPr id="26644" name="Picture 40" descr="C:\Documents and Settings\user\Local Settings\Temporary Internet Files\Content.IE5\H8WNTCQU\2302-0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0" y="4076700"/>
            <a:ext cx="29527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467544" y="548680"/>
            <a:ext cx="8344544" cy="100811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00B050"/>
                </a:solidFill>
              </a:rPr>
              <a:t>Расходы бюджета по разделу «Социальная политика»</a:t>
            </a:r>
            <a:endParaRPr lang="ru-RU" sz="2400" b="1" dirty="0" smtClean="0">
              <a:solidFill>
                <a:srgbClr val="00B050"/>
              </a:solidFill>
              <a:latin typeface="Constantia" pitchFamily="18" charset="0"/>
            </a:endParaRPr>
          </a:p>
        </p:txBody>
      </p:sp>
      <p:sp>
        <p:nvSpPr>
          <p:cNvPr id="26629" name="Прямоугольник 6"/>
          <p:cNvSpPr>
            <a:spLocks noChangeArrowheads="1"/>
          </p:cNvSpPr>
          <p:nvPr/>
        </p:nvSpPr>
        <p:spPr bwMode="auto">
          <a:xfrm>
            <a:off x="250825" y="1628775"/>
            <a:ext cx="84978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i="1" dirty="0" smtClean="0"/>
              <a:t>Расходы на выплату  муниципальной пенсии :</a:t>
            </a:r>
            <a:endParaRPr lang="ru-RU" altLang="ru-RU" b="1" i="1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900113" y="2565400"/>
          <a:ext cx="7416824" cy="1943720"/>
        </p:xfrm>
        <a:graphic>
          <a:graphicData uri="http://schemas.openxmlformats.org/drawingml/2006/table">
            <a:tbl>
              <a:tblPr/>
              <a:tblGrid>
                <a:gridCol w="2611558"/>
                <a:gridCol w="2298171"/>
                <a:gridCol w="2507095"/>
              </a:tblGrid>
              <a:tr h="1165795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2025 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2026 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2027 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77925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</a:rPr>
                        <a:t>214,7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</a:rPr>
                        <a:t>214,7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</a:rPr>
                        <a:t>0,0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93767" y="-424417"/>
            <a:ext cx="8482689" cy="3565385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cap="none" dirty="0" smtClean="0">
                <a:solidFill>
                  <a:srgbClr val="002060"/>
                </a:solidFill>
                <a:latin typeface="+mn-lt"/>
              </a:rPr>
              <a:t>Собрание депутатов  </a:t>
            </a:r>
            <a:r>
              <a:rPr lang="ru-RU" sz="2800" cap="none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2800" cap="none" dirty="0" smtClean="0">
                <a:solidFill>
                  <a:srgbClr val="002060"/>
                </a:solidFill>
                <a:latin typeface="+mn-lt"/>
              </a:rPr>
            </a:br>
            <a:r>
              <a:rPr lang="ru-RU" sz="2800" cap="none" dirty="0" smtClean="0">
                <a:solidFill>
                  <a:srgbClr val="002060"/>
                </a:solidFill>
                <a:latin typeface="+mn-lt"/>
              </a:rPr>
              <a:t>    Вольно-Донского </a:t>
            </a:r>
            <a:r>
              <a:rPr lang="ru-RU" sz="2800" cap="none" dirty="0" smtClean="0">
                <a:solidFill>
                  <a:srgbClr val="002060"/>
                </a:solidFill>
                <a:latin typeface="+mn-lt"/>
              </a:rPr>
              <a:t>сельского поселения</a:t>
            </a:r>
            <a:r>
              <a:rPr lang="ru-RU" sz="28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+mn-lt"/>
              </a:rPr>
            </a:br>
            <a:r>
              <a:rPr lang="ru-RU" sz="2800" cap="none" dirty="0" smtClean="0">
                <a:solidFill>
                  <a:srgbClr val="002060"/>
                </a:solidFill>
              </a:rPr>
              <a:t> </a:t>
            </a:r>
            <a:r>
              <a:rPr lang="ru-RU" sz="2800" cap="none" dirty="0" smtClean="0">
                <a:solidFill>
                  <a:srgbClr val="002060"/>
                </a:solidFill>
                <a:latin typeface="+mn-lt"/>
              </a:rPr>
              <a:t>Председатель собрания депутатов –</a:t>
            </a:r>
            <a:br>
              <a:rPr lang="ru-RU" sz="2800" cap="none" dirty="0" smtClean="0">
                <a:solidFill>
                  <a:srgbClr val="002060"/>
                </a:solidFill>
                <a:latin typeface="+mn-lt"/>
              </a:rPr>
            </a:br>
            <a:r>
              <a:rPr lang="ru-RU" sz="2800" cap="none" dirty="0" smtClean="0">
                <a:solidFill>
                  <a:srgbClr val="002060"/>
                </a:solidFill>
                <a:latin typeface="+mn-lt"/>
              </a:rPr>
              <a:t>глава </a:t>
            </a:r>
            <a:r>
              <a:rPr lang="ru-RU" sz="2800" cap="none" dirty="0" smtClean="0">
                <a:solidFill>
                  <a:srgbClr val="002060"/>
                </a:solidFill>
                <a:latin typeface="+mn-lt"/>
              </a:rPr>
              <a:t>Вольно-Донского </a:t>
            </a:r>
            <a:r>
              <a:rPr lang="ru-RU" sz="2800" cap="none" dirty="0" smtClean="0">
                <a:solidFill>
                  <a:srgbClr val="002060"/>
                </a:solidFill>
                <a:latin typeface="+mn-lt"/>
              </a:rPr>
              <a:t>сельского поселения             </a:t>
            </a:r>
            <a:r>
              <a:rPr lang="ru-RU" sz="2800" cap="none" dirty="0" smtClean="0">
                <a:solidFill>
                  <a:srgbClr val="002060"/>
                </a:solidFill>
                <a:latin typeface="+mn-lt"/>
              </a:rPr>
              <a:t>Л.Н.Шевченко</a:t>
            </a:r>
            <a:r>
              <a:rPr lang="ru-RU" sz="2800" dirty="0" smtClean="0"/>
              <a:t> </a:t>
            </a:r>
            <a:br>
              <a:rPr lang="ru-RU" sz="2800" dirty="0" smtClean="0"/>
            </a:br>
            <a:endParaRPr lang="ru-RU" sz="2800" dirty="0">
              <a:latin typeface="+mn-lt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67544" y="3140968"/>
            <a:ext cx="8280920" cy="3168352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Администрация </a:t>
            </a:r>
            <a:r>
              <a:rPr lang="ru-RU" b="1" dirty="0" smtClean="0">
                <a:solidFill>
                  <a:srgbClr val="002060"/>
                </a:solidFill>
              </a:rPr>
              <a:t>Вольно-Донского </a:t>
            </a:r>
            <a:r>
              <a:rPr lang="ru-RU" b="1" dirty="0" smtClean="0">
                <a:solidFill>
                  <a:srgbClr val="002060"/>
                </a:solidFill>
              </a:rPr>
              <a:t>сельского поселения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Глава </a:t>
            </a:r>
            <a:r>
              <a:rPr lang="ru-RU" dirty="0" smtClean="0">
                <a:solidFill>
                  <a:srgbClr val="002060"/>
                </a:solidFill>
              </a:rPr>
              <a:t>Администрации </a:t>
            </a:r>
            <a:r>
              <a:rPr lang="ru-RU" dirty="0" smtClean="0">
                <a:solidFill>
                  <a:srgbClr val="002060"/>
                </a:solidFill>
              </a:rPr>
              <a:t>Вольно-Донского </a:t>
            </a:r>
            <a:r>
              <a:rPr lang="ru-RU" dirty="0" smtClean="0">
                <a:solidFill>
                  <a:srgbClr val="002060"/>
                </a:solidFill>
              </a:rPr>
              <a:t>сельского поселения  </a:t>
            </a:r>
            <a:r>
              <a:rPr lang="ru-RU" dirty="0" smtClean="0">
                <a:solidFill>
                  <a:srgbClr val="002060"/>
                </a:solidFill>
              </a:rPr>
              <a:t>А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r>
              <a:rPr lang="ru-RU" dirty="0" smtClean="0">
                <a:solidFill>
                  <a:srgbClr val="002060"/>
                </a:solidFill>
              </a:rPr>
              <a:t>П.Кореньков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Заведующий сектором экономики и финансов Администрации </a:t>
            </a:r>
            <a:r>
              <a:rPr lang="ru-RU" dirty="0" smtClean="0">
                <a:solidFill>
                  <a:srgbClr val="002060"/>
                </a:solidFill>
              </a:rPr>
              <a:t>Вольно-Донского </a:t>
            </a:r>
            <a:r>
              <a:rPr lang="ru-RU" dirty="0" smtClean="0">
                <a:solidFill>
                  <a:srgbClr val="002060"/>
                </a:solidFill>
              </a:rPr>
              <a:t>сельского поселения</a:t>
            </a:r>
          </a:p>
          <a:p>
            <a:r>
              <a:rPr lang="ru-RU" dirty="0" err="1" smtClean="0">
                <a:solidFill>
                  <a:srgbClr val="002060"/>
                </a:solidFill>
              </a:rPr>
              <a:t>В.Н.Дерачиц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3930" y="2360741"/>
            <a:ext cx="8988358" cy="83099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4800" b="1" dirty="0">
                <a:ln/>
                <a:solidFill>
                  <a:srgbClr val="FF0000"/>
                </a:solidFill>
                <a:latin typeface="Arial Black" panose="020B0A04020102020204" pitchFamily="34" charset="0"/>
              </a:rPr>
              <a:t>СПАСИБО ЗА </a:t>
            </a:r>
            <a:r>
              <a:rPr lang="ru-RU" sz="4800" b="1" dirty="0" smtClean="0">
                <a:ln/>
                <a:solidFill>
                  <a:srgbClr val="FF0000"/>
                </a:solidFill>
                <a:latin typeface="Arial Black" panose="020B0A04020102020204" pitchFamily="34" charset="0"/>
              </a:rPr>
              <a:t>ВНИМАНИЕ</a:t>
            </a:r>
            <a:endParaRPr lang="ru-RU" sz="4800" b="1" dirty="0">
              <a:ln/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31394" y="3140968"/>
            <a:ext cx="38884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A0FE0"/>
                </a:solidFill>
              </a:rPr>
              <a:t>Муниципальное  образование</a:t>
            </a:r>
          </a:p>
          <a:p>
            <a:pPr algn="ctr"/>
            <a:r>
              <a:rPr lang="ru-RU" sz="1600" b="1" dirty="0">
                <a:solidFill>
                  <a:srgbClr val="0A0FE0"/>
                </a:solidFill>
              </a:rPr>
              <a:t>    </a:t>
            </a:r>
            <a:r>
              <a:rPr lang="ru-RU" sz="1600" b="1" dirty="0" smtClean="0">
                <a:solidFill>
                  <a:srgbClr val="0A0FE0"/>
                </a:solidFill>
              </a:rPr>
              <a:t>«</a:t>
            </a:r>
            <a:r>
              <a:rPr lang="ru-RU" sz="1600" b="1" dirty="0" smtClean="0">
                <a:solidFill>
                  <a:srgbClr val="0A0FE0"/>
                </a:solidFill>
              </a:rPr>
              <a:t>Вольно-Донское </a:t>
            </a:r>
            <a:r>
              <a:rPr lang="ru-RU" sz="1600" b="1" dirty="0">
                <a:solidFill>
                  <a:srgbClr val="0A0FE0"/>
                </a:solidFill>
              </a:rPr>
              <a:t>сельское поселение»</a:t>
            </a:r>
          </a:p>
          <a:p>
            <a:pPr algn="ctr"/>
            <a:r>
              <a:rPr lang="ru-RU" sz="1600" b="1" dirty="0">
                <a:solidFill>
                  <a:srgbClr val="0A0FE0"/>
                </a:solidFill>
              </a:rPr>
              <a:t>    </a:t>
            </a:r>
            <a:r>
              <a:rPr lang="ru-RU" sz="1600" b="1" dirty="0" smtClean="0">
                <a:solidFill>
                  <a:srgbClr val="0A0FE0"/>
                </a:solidFill>
              </a:rPr>
              <a:t>347202 </a:t>
            </a:r>
            <a:r>
              <a:rPr lang="ru-RU" sz="1600" b="1" dirty="0">
                <a:solidFill>
                  <a:srgbClr val="0A0FE0"/>
                </a:solidFill>
              </a:rPr>
              <a:t>Ростовская область</a:t>
            </a:r>
            <a:endParaRPr lang="ru-RU" sz="1600" dirty="0">
              <a:solidFill>
                <a:srgbClr val="0A0FE0"/>
              </a:solidFill>
            </a:endParaRPr>
          </a:p>
          <a:p>
            <a:pPr algn="ctr"/>
            <a:r>
              <a:rPr lang="ru-RU" sz="1600" b="1" dirty="0">
                <a:solidFill>
                  <a:srgbClr val="0A0FE0"/>
                </a:solidFill>
              </a:rPr>
              <a:t>  </a:t>
            </a:r>
            <a:r>
              <a:rPr lang="ru-RU" sz="1600" b="1" dirty="0" smtClean="0">
                <a:solidFill>
                  <a:srgbClr val="0A0FE0"/>
                </a:solidFill>
              </a:rPr>
              <a:t>Морозовский </a:t>
            </a:r>
            <a:r>
              <a:rPr lang="ru-RU" sz="1600" b="1" dirty="0">
                <a:solidFill>
                  <a:srgbClr val="0A0FE0"/>
                </a:solidFill>
              </a:rPr>
              <a:t>район</a:t>
            </a:r>
            <a:endParaRPr lang="ru-RU" sz="1600" dirty="0">
              <a:solidFill>
                <a:srgbClr val="0A0FE0"/>
              </a:solidFill>
            </a:endParaRPr>
          </a:p>
          <a:p>
            <a:pPr algn="ctr"/>
            <a:r>
              <a:rPr lang="ru-RU" sz="1600" b="1" dirty="0">
                <a:solidFill>
                  <a:srgbClr val="0A0FE0"/>
                </a:solidFill>
              </a:rPr>
              <a:t>  </a:t>
            </a:r>
            <a:r>
              <a:rPr lang="ru-RU" sz="1600" b="1" dirty="0" smtClean="0">
                <a:solidFill>
                  <a:srgbClr val="0A0FE0"/>
                </a:solidFill>
              </a:rPr>
              <a:t>ст.Вольно-Донская</a:t>
            </a:r>
            <a:endParaRPr lang="ru-RU" sz="1600" dirty="0">
              <a:solidFill>
                <a:srgbClr val="0A0FE0"/>
              </a:solidFill>
            </a:endParaRPr>
          </a:p>
          <a:p>
            <a:pPr algn="ctr"/>
            <a:r>
              <a:rPr lang="ru-RU" sz="1600" b="1" dirty="0">
                <a:solidFill>
                  <a:srgbClr val="0A0FE0"/>
                </a:solidFill>
              </a:rPr>
              <a:t>  </a:t>
            </a:r>
            <a:r>
              <a:rPr lang="ru-RU" sz="1600" b="1" dirty="0" smtClean="0">
                <a:solidFill>
                  <a:srgbClr val="0A0FE0"/>
                </a:solidFill>
              </a:rPr>
              <a:t>ул. </a:t>
            </a:r>
            <a:r>
              <a:rPr lang="ru-RU" sz="1600" b="1" dirty="0" smtClean="0">
                <a:solidFill>
                  <a:srgbClr val="0A0FE0"/>
                </a:solidFill>
              </a:rPr>
              <a:t>Советская</a:t>
            </a:r>
            <a:r>
              <a:rPr lang="ru-RU" sz="1600" b="1" dirty="0" smtClean="0">
                <a:solidFill>
                  <a:srgbClr val="0A0FE0"/>
                </a:solidFill>
              </a:rPr>
              <a:t>, </a:t>
            </a:r>
            <a:r>
              <a:rPr lang="ru-RU" sz="1600" b="1" dirty="0" smtClean="0">
                <a:solidFill>
                  <a:srgbClr val="0A0FE0"/>
                </a:solidFill>
              </a:rPr>
              <a:t>4</a:t>
            </a:r>
            <a:endParaRPr lang="ru-RU" sz="1600" dirty="0">
              <a:solidFill>
                <a:srgbClr val="0A0FE0"/>
              </a:solidFill>
            </a:endParaRPr>
          </a:p>
          <a:p>
            <a:pPr algn="ctr"/>
            <a:r>
              <a:rPr lang="ru-RU" sz="1600" b="1" dirty="0">
                <a:solidFill>
                  <a:srgbClr val="0A0FE0"/>
                </a:solidFill>
              </a:rPr>
              <a:t>  Телефон </a:t>
            </a:r>
            <a:r>
              <a:rPr lang="ru-RU" sz="1600" b="1" dirty="0" smtClean="0">
                <a:solidFill>
                  <a:srgbClr val="0A0FE0"/>
                </a:solidFill>
              </a:rPr>
              <a:t>8(86384) </a:t>
            </a:r>
            <a:r>
              <a:rPr lang="ru-RU" sz="1600" b="1" dirty="0" smtClean="0">
                <a:solidFill>
                  <a:srgbClr val="0A0FE0"/>
                </a:solidFill>
              </a:rPr>
              <a:t>3-46-06</a:t>
            </a:r>
            <a:endParaRPr lang="ru-RU" sz="1600" dirty="0">
              <a:solidFill>
                <a:srgbClr val="0A0FE0"/>
              </a:solidFill>
            </a:endParaRPr>
          </a:p>
          <a:p>
            <a:pPr algn="ctr"/>
            <a:r>
              <a:rPr lang="ru-RU" sz="1600" b="1" dirty="0" err="1" smtClean="0">
                <a:solidFill>
                  <a:srgbClr val="0A0FE0"/>
                </a:solidFill>
              </a:rPr>
              <a:t>E-mail</a:t>
            </a:r>
            <a:r>
              <a:rPr lang="ru-RU" sz="1600" b="1" dirty="0">
                <a:solidFill>
                  <a:srgbClr val="0A0FE0"/>
                </a:solidFill>
              </a:rPr>
              <a:t>: </a:t>
            </a:r>
            <a:r>
              <a:rPr lang="en-US" sz="1600" b="1" dirty="0" smtClean="0">
                <a:solidFill>
                  <a:srgbClr val="0A0FE0"/>
                </a:solidFill>
              </a:rPr>
              <a:t>volno-donskoesp@donland.ru</a:t>
            </a:r>
            <a:endParaRPr lang="ru-RU" sz="1600" dirty="0">
              <a:solidFill>
                <a:srgbClr val="0A0FE0"/>
              </a:solidFill>
            </a:endParaRPr>
          </a:p>
          <a:p>
            <a:r>
              <a:rPr lang="ru-RU" dirty="0"/>
              <a:t> </a:t>
            </a:r>
          </a:p>
        </p:txBody>
      </p:sp>
      <p:sp>
        <p:nvSpPr>
          <p:cNvPr id="15" name="Надпись 1"/>
          <p:cNvSpPr txBox="1"/>
          <p:nvPr/>
        </p:nvSpPr>
        <p:spPr>
          <a:xfrm>
            <a:off x="-349651" y="3537763"/>
            <a:ext cx="9875520" cy="692049"/>
          </a:xfrm>
          <a:prstGeom prst="rect">
            <a:avLst/>
          </a:prstGeom>
          <a:noFill/>
          <a:ln>
            <a:noFill/>
          </a:ln>
          <a:effectLst>
            <a:glow rad="876300">
              <a:schemeClr val="bg1"/>
            </a:glow>
          </a:effec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ln>
                  <a:noFill/>
                </a:ln>
                <a:solidFill>
                  <a:srgbClr val="9BBB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3200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398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Что такое «Бюджет для граждан?»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buNone/>
              <a:defRPr/>
            </a:pPr>
            <a:r>
              <a:rPr lang="ru-RU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«</a:t>
            </a: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Бюджет для граждан» </a:t>
            </a:r>
            <a:r>
              <a:rPr lang="ru-RU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познакомит вас с положениями основного финансового документа Вольно-Донского сельского поселения , а именно: проекта бюджета поселения на предстоящий 2025 год и на плановый период 2026 и 2027 годов</a:t>
            </a:r>
          </a:p>
          <a:p>
            <a:pPr algn="just">
              <a:buNone/>
              <a:defRPr/>
            </a:pPr>
            <a:r>
              <a:rPr lang="ru-RU" i="1" dirty="0" smtClean="0">
                <a:solidFill>
                  <a:srgbClr val="002060"/>
                </a:solidFill>
              </a:rPr>
              <a:t>Представленная информация предназначена для широкого круга пользователей и будет интересна и полезна как студентам, педагогам, врачам, молодым семьям, так и муниципальным служащим, пенсионерам и другим категориям населения, так как бюджет сельского поселения затрагивает интересы каждого жителя </a:t>
            </a:r>
            <a:r>
              <a:rPr lang="ru-RU" i="1" dirty="0" smtClean="0">
                <a:solidFill>
                  <a:srgbClr val="002060"/>
                </a:solidFill>
              </a:rPr>
              <a:t>Во</a:t>
            </a:r>
            <a:r>
              <a:rPr lang="ru-RU" i="1" dirty="0" smtClean="0">
                <a:solidFill>
                  <a:srgbClr val="002060"/>
                </a:solidFill>
              </a:rPr>
              <a:t>льно-Донского </a:t>
            </a:r>
            <a:r>
              <a:rPr lang="ru-RU" i="1" dirty="0" smtClean="0">
                <a:solidFill>
                  <a:srgbClr val="002060"/>
                </a:solidFill>
              </a:rPr>
              <a:t>сельского </a:t>
            </a:r>
            <a:r>
              <a:rPr lang="ru-RU" i="1" dirty="0" smtClean="0">
                <a:solidFill>
                  <a:srgbClr val="002060"/>
                </a:solidFill>
              </a:rPr>
              <a:t>поселения.</a:t>
            </a:r>
          </a:p>
          <a:p>
            <a:pPr algn="just">
              <a:buNone/>
              <a:defRPr/>
            </a:pPr>
            <a:r>
              <a:rPr lang="ru-RU" dirty="0" smtClean="0"/>
              <a:t> </a:t>
            </a:r>
            <a:r>
              <a:rPr lang="ru-RU" dirty="0" smtClean="0">
                <a:solidFill>
                  <a:schemeClr val="hlink"/>
                </a:solidFill>
              </a:rPr>
              <a:t>Мы постарались в доступной и понятной форме для граждан, показать основные показатели бюджета поселения.</a:t>
            </a:r>
          </a:p>
          <a:p>
            <a:pPr algn="ctr">
              <a:defRPr/>
            </a:pPr>
            <a:endParaRPr lang="ru-RU" i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howcard Gothic" pitchFamily="82" charset="0"/>
            </a:endParaRPr>
          </a:p>
          <a:p>
            <a:pPr algn="ctr">
              <a:defRPr/>
            </a:pPr>
            <a:r>
              <a:rPr lang="ru-RU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owcard Gothic" pitchFamily="82" charset="0"/>
              </a:rPr>
              <a:t>«Бюджет для граждан» нацелен на получение обратной связи от граждан, которым интересны современные проблемы муниципальных финансов в</a:t>
            </a:r>
          </a:p>
          <a:p>
            <a:pPr algn="ctr">
              <a:defRPr/>
            </a:pPr>
            <a:r>
              <a:rPr lang="ru-RU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owcard Gothic" pitchFamily="82" charset="0"/>
              </a:rPr>
              <a:t>Морозовском районе и  Вольно-Донском  сельском поселении</a:t>
            </a:r>
          </a:p>
          <a:p>
            <a:endParaRPr lang="ru-RU" dirty="0"/>
          </a:p>
        </p:txBody>
      </p:sp>
      <p:pic>
        <p:nvPicPr>
          <p:cNvPr id="4" name="Picture 25" descr="18b8088ba1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28"/>
            <a:ext cx="1748654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115328" cy="939784"/>
          </a:xfrm>
        </p:spPr>
        <p:txBody>
          <a:bodyPr/>
          <a:lstStyle/>
          <a:p>
            <a:r>
              <a:rPr lang="ru-RU" dirty="0" smtClean="0"/>
              <a:t>Основные понятия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85860"/>
            <a:ext cx="8186766" cy="5023500"/>
          </a:xfrm>
        </p:spPr>
        <p:txBody>
          <a:bodyPr>
            <a:noAutofit/>
          </a:bodyPr>
          <a:lstStyle/>
          <a:p>
            <a:r>
              <a:rPr lang="ru-RU" sz="1200" b="1" i="1" dirty="0" smtClean="0">
                <a:solidFill>
                  <a:srgbClr val="FFFF00"/>
                </a:solidFill>
              </a:rPr>
              <a:t>Бюджет – </a:t>
            </a:r>
            <a:r>
              <a:rPr lang="ru-RU" sz="1200" dirty="0" smtClean="0">
                <a:solidFill>
                  <a:srgbClr val="FFFF00"/>
                </a:solidFill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endParaRPr lang="ru-RU" sz="1200" b="1" dirty="0" smtClean="0">
              <a:solidFill>
                <a:srgbClr val="FFFF00"/>
              </a:solidFill>
            </a:endParaRPr>
          </a:p>
          <a:p>
            <a:r>
              <a:rPr lang="ru-RU" sz="1200" b="1" i="1" dirty="0" smtClean="0">
                <a:solidFill>
                  <a:srgbClr val="FFFF00"/>
                </a:solidFill>
              </a:rPr>
              <a:t>Бюджетная система </a:t>
            </a:r>
            <a:r>
              <a:rPr lang="ru-RU" sz="1200" b="1" dirty="0" smtClean="0">
                <a:solidFill>
                  <a:srgbClr val="FFFF00"/>
                </a:solidFill>
              </a:rPr>
              <a:t>– </a:t>
            </a:r>
            <a:r>
              <a:rPr lang="ru-RU" sz="1200" dirty="0" smtClean="0">
                <a:solidFill>
                  <a:srgbClr val="FFFF00"/>
                </a:solidFill>
              </a:rPr>
              <a:t>основанная на экономических отношениях и государственном устройстве,</a:t>
            </a:r>
          </a:p>
          <a:p>
            <a:r>
              <a:rPr lang="ru-RU" sz="1200" dirty="0" smtClean="0">
                <a:solidFill>
                  <a:srgbClr val="FFFF00"/>
                </a:solidFill>
              </a:rPr>
              <a:t>регулируемая нормами права совокупность бюджетов различных территориальных уровней.</a:t>
            </a:r>
          </a:p>
          <a:p>
            <a:endParaRPr lang="ru-RU" sz="1200" b="1" dirty="0" smtClean="0">
              <a:solidFill>
                <a:srgbClr val="FFFF00"/>
              </a:solidFill>
            </a:endParaRPr>
          </a:p>
          <a:p>
            <a:r>
              <a:rPr lang="ru-RU" sz="1200" b="1" i="1" dirty="0" smtClean="0">
                <a:solidFill>
                  <a:srgbClr val="FFFF00"/>
                </a:solidFill>
              </a:rPr>
              <a:t>Доходы бюджета </a:t>
            </a:r>
            <a:r>
              <a:rPr lang="ru-RU" sz="1200" b="1" dirty="0" smtClean="0">
                <a:solidFill>
                  <a:srgbClr val="FFFF00"/>
                </a:solidFill>
              </a:rPr>
              <a:t>– </a:t>
            </a:r>
            <a:r>
              <a:rPr lang="ru-RU" sz="1200" dirty="0" smtClean="0">
                <a:solidFill>
                  <a:srgbClr val="FFFF00"/>
                </a:solidFill>
              </a:rPr>
              <a:t>денежные средства, поступающие в бюджет в соответствии с законодательством.</a:t>
            </a:r>
          </a:p>
          <a:p>
            <a:endParaRPr lang="ru-RU" sz="1200" b="1" dirty="0" smtClean="0">
              <a:solidFill>
                <a:srgbClr val="FFFF00"/>
              </a:solidFill>
            </a:endParaRPr>
          </a:p>
          <a:p>
            <a:r>
              <a:rPr lang="ru-RU" sz="1200" b="1" i="1" dirty="0" smtClean="0">
                <a:solidFill>
                  <a:srgbClr val="FFFF00"/>
                </a:solidFill>
              </a:rPr>
              <a:t>Расходы бюджета </a:t>
            </a:r>
            <a:r>
              <a:rPr lang="ru-RU" sz="1200" b="1" dirty="0" smtClean="0">
                <a:solidFill>
                  <a:srgbClr val="FFFF00"/>
                </a:solidFill>
              </a:rPr>
              <a:t>– </a:t>
            </a:r>
            <a:r>
              <a:rPr lang="ru-RU" sz="1200" dirty="0" smtClean="0">
                <a:solidFill>
                  <a:srgbClr val="FFFF00"/>
                </a:solidFill>
              </a:rPr>
              <a:t>выплачиваемые из бюджета денежные средства, которые направляются на</a:t>
            </a:r>
          </a:p>
          <a:p>
            <a:r>
              <a:rPr lang="ru-RU" sz="1200" dirty="0" smtClean="0">
                <a:solidFill>
                  <a:srgbClr val="FFFF00"/>
                </a:solidFill>
              </a:rPr>
              <a:t>финансовое обеспечение задач и функций государства и местного самоуправления.</a:t>
            </a:r>
          </a:p>
          <a:p>
            <a:endParaRPr lang="ru-RU" sz="1200" b="1" dirty="0" smtClean="0">
              <a:solidFill>
                <a:srgbClr val="FFFF00"/>
              </a:solidFill>
            </a:endParaRPr>
          </a:p>
          <a:p>
            <a:r>
              <a:rPr lang="ru-RU" sz="1200" b="1" i="1" dirty="0" smtClean="0">
                <a:solidFill>
                  <a:srgbClr val="FFFF00"/>
                </a:solidFill>
              </a:rPr>
              <a:t>Бюджетные ассигнования </a:t>
            </a:r>
            <a:r>
              <a:rPr lang="ru-RU" sz="1200" b="1" dirty="0" smtClean="0">
                <a:solidFill>
                  <a:srgbClr val="FFFF00"/>
                </a:solidFill>
              </a:rPr>
              <a:t>– </a:t>
            </a:r>
            <a:r>
              <a:rPr lang="ru-RU" sz="1200" dirty="0" smtClean="0">
                <a:solidFill>
                  <a:srgbClr val="FFFF00"/>
                </a:solidFill>
              </a:rPr>
              <a:t>предельные объемы денежных средств, предусмотренных в</a:t>
            </a:r>
          </a:p>
          <a:p>
            <a:r>
              <a:rPr lang="ru-RU" sz="1200" dirty="0" smtClean="0">
                <a:solidFill>
                  <a:srgbClr val="FFFF00"/>
                </a:solidFill>
              </a:rPr>
              <a:t>соответствующем финансовом году для исполнения бюджетных обязательств.</a:t>
            </a:r>
          </a:p>
          <a:p>
            <a:endParaRPr lang="ru-RU" sz="1200" b="1" dirty="0" smtClean="0">
              <a:solidFill>
                <a:srgbClr val="FFFF00"/>
              </a:solidFill>
            </a:endParaRPr>
          </a:p>
          <a:p>
            <a:r>
              <a:rPr lang="ru-RU" sz="1200" b="1" i="1" dirty="0" smtClean="0">
                <a:solidFill>
                  <a:srgbClr val="FFFF00"/>
                </a:solidFill>
              </a:rPr>
              <a:t>Бюджетные обязательства </a:t>
            </a:r>
            <a:r>
              <a:rPr lang="ru-RU" sz="1200" b="1" dirty="0" smtClean="0">
                <a:solidFill>
                  <a:srgbClr val="FFFF00"/>
                </a:solidFill>
              </a:rPr>
              <a:t>- </a:t>
            </a:r>
            <a:r>
              <a:rPr lang="ru-RU" sz="1200" dirty="0" smtClean="0">
                <a:solidFill>
                  <a:srgbClr val="FFFF00"/>
                </a:solidFill>
              </a:rPr>
              <a:t>обязанность расходования средств бюджета в течение определенного</a:t>
            </a:r>
          </a:p>
          <a:p>
            <a:r>
              <a:rPr lang="ru-RU" sz="1200" dirty="0" smtClean="0">
                <a:solidFill>
                  <a:srgbClr val="FFFF00"/>
                </a:solidFill>
              </a:rPr>
              <a:t>срока, возникающая в соответствии с законом (решением) о бюджете и со сводной бюджетной</a:t>
            </a:r>
          </a:p>
          <a:p>
            <a:r>
              <a:rPr lang="ru-RU" sz="1200" dirty="0" smtClean="0">
                <a:solidFill>
                  <a:srgbClr val="FFFF00"/>
                </a:solidFill>
              </a:rPr>
              <a:t>росписью.</a:t>
            </a:r>
          </a:p>
          <a:p>
            <a:r>
              <a:rPr lang="ru-RU" sz="1200" b="1" i="1" dirty="0" smtClean="0">
                <a:solidFill>
                  <a:srgbClr val="FFFF00"/>
                </a:solidFill>
              </a:rPr>
              <a:t>Муниципальный долг </a:t>
            </a:r>
            <a:r>
              <a:rPr lang="ru-RU" sz="1200" b="1" dirty="0" smtClean="0">
                <a:solidFill>
                  <a:srgbClr val="FFFF00"/>
                </a:solidFill>
              </a:rPr>
              <a:t>- </a:t>
            </a:r>
            <a:r>
              <a:rPr lang="ru-RU" sz="1200" dirty="0" smtClean="0">
                <a:solidFill>
                  <a:srgbClr val="FFFF00"/>
                </a:solidFill>
              </a:rPr>
              <a:t>долговые обязательства, принятые на себя муниципальным образованием.</a:t>
            </a:r>
          </a:p>
          <a:p>
            <a:r>
              <a:rPr lang="ru-RU" sz="1200" b="1" i="1" dirty="0" smtClean="0">
                <a:solidFill>
                  <a:srgbClr val="FFFF00"/>
                </a:solidFill>
              </a:rPr>
              <a:t>Межбюджетные отношения </a:t>
            </a:r>
            <a:r>
              <a:rPr lang="ru-RU" sz="1200" b="1" dirty="0" smtClean="0">
                <a:solidFill>
                  <a:srgbClr val="FFFF00"/>
                </a:solidFill>
              </a:rPr>
              <a:t>– </a:t>
            </a:r>
            <a:r>
              <a:rPr lang="ru-RU" sz="1200" dirty="0" smtClean="0">
                <a:solidFill>
                  <a:srgbClr val="FFFF00"/>
                </a:solidFill>
              </a:rPr>
              <a:t>это финансовые отношения между федеральными органами власти,</a:t>
            </a:r>
          </a:p>
          <a:p>
            <a:r>
              <a:rPr lang="ru-RU" sz="1200" dirty="0" smtClean="0">
                <a:solidFill>
                  <a:srgbClr val="FFFF00"/>
                </a:solidFill>
              </a:rPr>
              <a:t>органами власти субъектов РФ и муниципальными образованиями по вопросам регулирования</a:t>
            </a:r>
          </a:p>
          <a:p>
            <a:r>
              <a:rPr lang="ru-RU" sz="1200" dirty="0" smtClean="0">
                <a:solidFill>
                  <a:srgbClr val="FFFF00"/>
                </a:solidFill>
              </a:rPr>
              <a:t>бюджетных правоотношений, организации и осуществления бюджетного процесса.</a:t>
            </a:r>
          </a:p>
          <a:p>
            <a:endParaRPr lang="ru-RU" sz="1200" b="1" dirty="0" smtClean="0">
              <a:solidFill>
                <a:srgbClr val="FFFF00"/>
              </a:solidFill>
            </a:endParaRPr>
          </a:p>
          <a:p>
            <a:r>
              <a:rPr lang="ru-RU" sz="1200" b="1" i="1" dirty="0" smtClean="0">
                <a:solidFill>
                  <a:srgbClr val="FFFF00"/>
                </a:solidFill>
              </a:rPr>
              <a:t>Межбюджетные трансферты </a:t>
            </a:r>
            <a:r>
              <a:rPr lang="ru-RU" sz="1200" dirty="0" smtClean="0">
                <a:solidFill>
                  <a:srgbClr val="FFFF00"/>
                </a:solidFill>
              </a:rPr>
              <a:t>– денежные средства, перечисляемые из одного бюджета бюджетной</a:t>
            </a:r>
          </a:p>
          <a:p>
            <a:r>
              <a:rPr lang="ru-RU" sz="1200" dirty="0" smtClean="0">
                <a:solidFill>
                  <a:srgbClr val="FFFF00"/>
                </a:solidFill>
              </a:rPr>
              <a:t>системы РФ другому.</a:t>
            </a:r>
            <a:endParaRPr lang="ru-RU" sz="1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78987941"/>
              </p:ext>
            </p:extLst>
          </p:nvPr>
        </p:nvGraphicFramePr>
        <p:xfrm>
          <a:off x="457200" y="642938"/>
          <a:ext cx="8229600" cy="464345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43200"/>
                <a:gridCol w="2743200"/>
                <a:gridCol w="2743200"/>
              </a:tblGrid>
              <a:tr h="4643450"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r>
                        <a:rPr lang="ru-RU" baseline="0" dirty="0" smtClean="0">
                          <a:solidFill>
                            <a:srgbClr val="00B0F0"/>
                          </a:solidFill>
                        </a:rPr>
                        <a:t>Об утверждении Порядка и сроков составления проекта бюджета поселения на 2025 год и на плановый период 2026 и 2027 годов (Постановление Администрации Вольно-Донского сельского поселения от 07.06.2024 №22)</a:t>
                      </a:r>
                      <a:endParaRPr lang="ru-RU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rgbClr val="00B0F0"/>
                          </a:solidFill>
                        </a:rPr>
                        <a:t>Основные направления бюджетной политики и основные направления налоговой политики   Вознесенского сел</a:t>
                      </a:r>
                      <a:r>
                        <a:rPr lang="ru-RU" baseline="0" dirty="0" smtClean="0">
                          <a:solidFill>
                            <a:srgbClr val="00B0F0"/>
                          </a:solidFill>
                        </a:rPr>
                        <a:t>ьского поселения на 2025-2027 годы (Администрации Вольно-Донского сельского поселения Постановление от 23.10.2024 № 44) </a:t>
                      </a:r>
                      <a:r>
                        <a:rPr lang="ru-RU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  <a:endParaRPr lang="ru-RU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rgbClr val="00B0F0"/>
                          </a:solidFill>
                        </a:rPr>
                        <a:t>Муниципальные</a:t>
                      </a:r>
                      <a:r>
                        <a:rPr lang="ru-RU" baseline="0" dirty="0" smtClean="0">
                          <a:solidFill>
                            <a:srgbClr val="00B0F0"/>
                          </a:solidFill>
                        </a:rPr>
                        <a:t> программы  Вольно-Донского сельского поселения 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rgbClr val="00B0F0"/>
                          </a:solidFill>
                        </a:rPr>
                        <a:t>на 2019-2030 годы</a:t>
                      </a:r>
                      <a:endParaRPr lang="ru-RU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Двойная стрелка влево/вправо 4"/>
          <p:cNvSpPr/>
          <p:nvPr/>
        </p:nvSpPr>
        <p:spPr>
          <a:xfrm rot="21250017">
            <a:off x="496927" y="4682791"/>
            <a:ext cx="8206065" cy="1762780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Основа формирования бюджета  поселения на 2025 год и плановый период 2026 и 2027 годов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520" y="548680"/>
            <a:ext cx="8568952" cy="830997"/>
          </a:xfrm>
          <a:prstGeom prst="rect">
            <a:avLst/>
          </a:prstGeom>
          <a:ln>
            <a:solidFill>
              <a:srgbClr val="EE30E5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EE30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Особенности составления бюджета поселения</a:t>
            </a:r>
            <a:br>
              <a:rPr lang="ru-RU" sz="2400" b="1" dirty="0" smtClean="0">
                <a:solidFill>
                  <a:srgbClr val="EE30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EE30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2025 год и на плановый период 2026 и 2027 годов</a:t>
            </a:r>
            <a:endParaRPr lang="ru-RU" sz="2200" b="1" dirty="0">
              <a:solidFill>
                <a:srgbClr val="EE30E5"/>
              </a:solidFill>
              <a:effectLst>
                <a:outerShdw blurRad="38100" dist="38100" dir="2700000" algn="l" rotWithShape="0">
                  <a:schemeClr val="tx1">
                    <a:lumMod val="95000"/>
                    <a:lumOff val="5000"/>
                  </a:schemeClr>
                </a:outerShdw>
              </a:effectLst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gray">
          <a:xfrm>
            <a:off x="-252536" y="1484784"/>
            <a:ext cx="8424936" cy="100811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7668344" y="1340768"/>
            <a:ext cx="1152128" cy="1152128"/>
            <a:chOff x="2016" y="1920"/>
            <a:chExt cx="1680" cy="1680"/>
          </a:xfrm>
        </p:grpSpPr>
        <p:sp>
          <p:nvSpPr>
            <p:cNvPr id="29" name="Oval 13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3B1FD"/>
                </a:gs>
                <a:gs pos="100000">
                  <a:srgbClr val="93B1FD">
                    <a:gamma/>
                    <a:shade val="3019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" name="Freeform 14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3B1F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2" name="Rectangle 17"/>
          <p:cNvSpPr>
            <a:spLocks noChangeArrowheads="1"/>
          </p:cNvSpPr>
          <p:nvPr/>
        </p:nvSpPr>
        <p:spPr bwMode="gray">
          <a:xfrm>
            <a:off x="0" y="2636912"/>
            <a:ext cx="7380312" cy="720080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tint val="0"/>
                  <a:invGamma/>
                  <a:alpha val="0"/>
                </a:srgbClr>
              </a:gs>
              <a:gs pos="100000">
                <a:srgbClr val="99CC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dirty="0" smtClean="0"/>
              <a:t> </a:t>
            </a:r>
            <a:endParaRPr lang="en-US" dirty="0"/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7164288" y="2492896"/>
            <a:ext cx="1152128" cy="1080120"/>
            <a:chOff x="2016" y="1920"/>
            <a:chExt cx="1680" cy="1680"/>
          </a:xfrm>
        </p:grpSpPr>
        <p:sp>
          <p:nvSpPr>
            <p:cNvPr id="36" name="Oval 20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2431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7" name="Freeform 21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9CC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395536" y="2636912"/>
            <a:ext cx="662473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составе основных характеристик бюджета  предусмотрены условно-утверждаемые расходы </a:t>
            </a:r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gray">
          <a:xfrm>
            <a:off x="-108520" y="3573016"/>
            <a:ext cx="7704856" cy="1152128"/>
          </a:xfrm>
          <a:prstGeom prst="rect">
            <a:avLst/>
          </a:prstGeom>
          <a:gradFill rotWithShape="1">
            <a:gsLst>
              <a:gs pos="0">
                <a:srgbClr val="FF9900">
                  <a:gamma/>
                  <a:tint val="0"/>
                  <a:invGamma/>
                  <a:alpha val="0"/>
                </a:srgbClr>
              </a:gs>
              <a:gs pos="100000">
                <a:srgbClr val="FF99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6876256" y="3573016"/>
            <a:ext cx="1152128" cy="1152129"/>
            <a:chOff x="2016" y="1920"/>
            <a:chExt cx="1680" cy="1680"/>
          </a:xfrm>
        </p:grpSpPr>
        <p:sp>
          <p:nvSpPr>
            <p:cNvPr id="41" name="Oval 6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2431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2" name="Freeform 7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4" name="Text Box 33"/>
          <p:cNvSpPr txBox="1">
            <a:spLocks noChangeArrowheads="1"/>
          </p:cNvSpPr>
          <p:nvPr/>
        </p:nvSpPr>
        <p:spPr bwMode="auto">
          <a:xfrm>
            <a:off x="395536" y="3501008"/>
            <a:ext cx="705678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Параметры планового периода в ведомственной структуре </a:t>
            </a:r>
          </a:p>
          <a:p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расходов сформированы в виде абсолютных величин </a:t>
            </a:r>
            <a:br>
              <a:rPr lang="ru-RU" sz="1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(без увеличения или уменьшения утверждённых параметров трёхлетнего бюджета)</a:t>
            </a:r>
          </a:p>
          <a:p>
            <a:pPr algn="ctr"/>
            <a:endParaRPr lang="en-US" sz="1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gray">
          <a:xfrm>
            <a:off x="0" y="4869160"/>
            <a:ext cx="8316416" cy="1080120"/>
          </a:xfrm>
          <a:prstGeom prst="rect">
            <a:avLst/>
          </a:prstGeom>
          <a:gradFill rotWithShape="1">
            <a:gsLst>
              <a:gs pos="0">
                <a:srgbClr val="FF6699">
                  <a:gamma/>
                  <a:tint val="0"/>
                  <a:invGamma/>
                  <a:alpha val="0"/>
                </a:srgbClr>
              </a:gs>
              <a:gs pos="100000">
                <a:srgbClr val="FF6699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7812360" y="4797153"/>
            <a:ext cx="1152128" cy="1152128"/>
            <a:chOff x="2016" y="1920"/>
            <a:chExt cx="1680" cy="1680"/>
          </a:xfrm>
        </p:grpSpPr>
        <p:sp>
          <p:nvSpPr>
            <p:cNvPr id="52" name="Oval 6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FF9999">
                    <a:gamma/>
                    <a:shade val="3921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" name="Freeform 7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7C80">
                    <a:tint val="66000"/>
                    <a:satMod val="160000"/>
                  </a:srgbClr>
                </a:gs>
                <a:gs pos="50000">
                  <a:srgbClr val="FF7C80">
                    <a:tint val="44500"/>
                    <a:satMod val="160000"/>
                  </a:srgbClr>
                </a:gs>
                <a:gs pos="100000">
                  <a:srgbClr val="FF7C8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395536" y="4869160"/>
            <a:ext cx="7488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Оптимизирован формат и состав приложений к законопроекту, утверждающих бюджетные ассигнования. Предусмотрено их формирование не раздельно в отношении показателей очередного финансового года и показателей планового периода, а в качестве единого приложения на три года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395536" y="1484784"/>
            <a:ext cx="698477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Приостановлена норма о необходимости принятия решения Собрания депутатов о внесении изменений в решения о налогах и сборах, приводящих к изменению доходов бюджета, до внесения проекта решения о местном бюджете в законодательный орган   </a:t>
            </a:r>
          </a:p>
        </p:txBody>
      </p:sp>
      <p:sp>
        <p:nvSpPr>
          <p:cNvPr id="43" name="Rectangle 10"/>
          <p:cNvSpPr>
            <a:spLocks noChangeArrowheads="1"/>
          </p:cNvSpPr>
          <p:nvPr/>
        </p:nvSpPr>
        <p:spPr bwMode="gray">
          <a:xfrm>
            <a:off x="467544" y="6093296"/>
            <a:ext cx="7776864" cy="504056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ru-RU" sz="17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7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7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12"/>
          <p:cNvGrpSpPr>
            <a:grpSpLocks/>
          </p:cNvGrpSpPr>
          <p:nvPr/>
        </p:nvGrpSpPr>
        <p:grpSpPr bwMode="auto">
          <a:xfrm>
            <a:off x="8028384" y="5949280"/>
            <a:ext cx="792088" cy="764704"/>
            <a:chOff x="2016" y="1920"/>
            <a:chExt cx="1680" cy="1680"/>
          </a:xfrm>
        </p:grpSpPr>
        <p:sp>
          <p:nvSpPr>
            <p:cNvPr id="50" name="Oval 13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3B1FD"/>
                </a:gs>
                <a:gs pos="100000">
                  <a:srgbClr val="93B1FD">
                    <a:gamma/>
                    <a:shade val="3019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" name="Freeform 14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3B1F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graphicFrame>
        <p:nvGraphicFramePr>
          <p:cNvPr id="30" name="Схема 29"/>
          <p:cNvGraphicFramePr/>
          <p:nvPr/>
        </p:nvGraphicFramePr>
        <p:xfrm>
          <a:off x="107504" y="1484784"/>
          <a:ext cx="903649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188640"/>
            <a:ext cx="9144000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16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Меры, принимаемые для обеспечения сбалансированности бюджета Вольно-Донского сельского поселения </a:t>
            </a:r>
          </a:p>
          <a:p>
            <a:pPr algn="ctr">
              <a:defRPr/>
            </a:pPr>
            <a:r>
              <a:rPr lang="ru-RU" sz="216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Морозовского района</a:t>
            </a:r>
            <a:endParaRPr lang="ru-RU" sz="216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+mj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75490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accent2"/>
                </a:solidFill>
                <a:latin typeface="+mn-lt"/>
              </a:rPr>
              <a:t>Бюджет на 2025 год и плановый период 2026 и 2027 годов содержит приоритетные пути реализации основных задач:</a:t>
            </a:r>
            <a:endParaRPr lang="ru-RU" sz="2000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4" name="Содержимое 3" descr="i (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071546"/>
            <a:ext cx="1473855" cy="1000132"/>
          </a:xfrm>
          <a:prstGeom prst="ellipse">
            <a:avLst/>
          </a:prstGeom>
        </p:spPr>
      </p:pic>
      <p:pic>
        <p:nvPicPr>
          <p:cNvPr id="5" name="Рисунок 4" descr="i 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285992"/>
            <a:ext cx="1300944" cy="742280"/>
          </a:xfrm>
          <a:prstGeom prst="ellipse">
            <a:avLst/>
          </a:prstGeom>
        </p:spPr>
      </p:pic>
      <p:pic>
        <p:nvPicPr>
          <p:cNvPr id="6" name="Рисунок 5" descr="482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3286124"/>
            <a:ext cx="1333483" cy="1000112"/>
          </a:xfrm>
          <a:prstGeom prst="ellipse">
            <a:avLst/>
          </a:prstGeom>
        </p:spPr>
      </p:pic>
      <p:pic>
        <p:nvPicPr>
          <p:cNvPr id="7" name="Рисунок 6" descr="i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4572008"/>
            <a:ext cx="1289634" cy="833437"/>
          </a:xfrm>
          <a:prstGeom prst="ellipse">
            <a:avLst/>
          </a:prstGeom>
        </p:spPr>
      </p:pic>
      <p:pic>
        <p:nvPicPr>
          <p:cNvPr id="9" name="Рисунок 8" descr="i (1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2844" y="5715016"/>
            <a:ext cx="1471613" cy="1002174"/>
          </a:xfrm>
          <a:prstGeom prst="ellipse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571604" y="1071546"/>
            <a:ext cx="7286676" cy="100013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Повышение эффективности и результативности имеющихся инструментов программно –целевого управления и </a:t>
            </a:r>
            <a:r>
              <a:rPr lang="ru-RU" dirty="0" err="1" smtClean="0"/>
              <a:t>бюджетирования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571604" y="2285992"/>
            <a:ext cx="7286676" cy="85725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Создание условий для повышения качества предоставляемых муниципальных услуг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571604" y="3286124"/>
            <a:ext cx="7215238" cy="107157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Повышение эффективности процедур проведения муниципальных закупок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643042" y="4500570"/>
            <a:ext cx="7215238" cy="85725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Совершенствование процедур предварительного и последующего контроля, в том числе уточнение порядка и содержания мер принуждения к нарушениям в финансово-бюджетной сфере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643042" y="5715016"/>
            <a:ext cx="7286676" cy="928694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Обеспечение открытости бюджетного процесса перед гражданами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1000" contrast="8000"/>
          </a:blip>
          <a:srcRect/>
          <a:stretch>
            <a:fillRect/>
          </a:stretch>
        </p:blipFill>
        <p:spPr bwMode="auto">
          <a:xfrm>
            <a:off x="2285984" y="620688"/>
            <a:ext cx="6215106" cy="623731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79208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характеристики  бюджета поселения</a:t>
            </a:r>
            <a:b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2025-2027 годы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ru-RU" sz="9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0" y="1571612"/>
          <a:ext cx="8856981" cy="5094231"/>
        </p:xfrm>
        <a:graphic>
          <a:graphicData uri="http://schemas.openxmlformats.org/drawingml/2006/table">
            <a:tbl>
              <a:tblPr/>
              <a:tblGrid>
                <a:gridCol w="2390362"/>
                <a:gridCol w="2057561"/>
                <a:gridCol w="2155540"/>
                <a:gridCol w="2253518"/>
              </a:tblGrid>
              <a:tr h="992790">
                <a:tc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Показатель</a:t>
                      </a:r>
                      <a:endParaRPr lang="ru-RU" sz="1600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Плановые</a:t>
                      </a:r>
                      <a:r>
                        <a:rPr kumimoji="0" lang="ru-RU" sz="1600" b="1" kern="120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бюджетные назначения на 2025 год</a:t>
                      </a:r>
                      <a:endParaRPr kumimoji="0" lang="ru-RU" sz="1600" b="1" kern="1200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Плановые</a:t>
                      </a:r>
                      <a:r>
                        <a:rPr kumimoji="0" lang="ru-RU" sz="1600" b="1" kern="120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бюджетные назначения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2026 год</a:t>
                      </a:r>
                      <a:endParaRPr kumimoji="0" lang="ru-RU" sz="1600" b="1" kern="1200" dirty="0" smtClean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Плановые бюджетные назначения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2027 год</a:t>
                      </a:r>
                      <a:endParaRPr kumimoji="0" lang="ru-RU" sz="1600" b="1" kern="1200" dirty="0" smtClean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764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</a:t>
                      </a:r>
                      <a:r>
                        <a:rPr lang="ru-RU" sz="1600" b="1" dirty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Доходы, всего</a:t>
                      </a:r>
                      <a:endParaRPr lang="ru-RU" sz="1600" dirty="0">
                        <a:solidFill>
                          <a:srgbClr val="0066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15 195,1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12 862,3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9 337,7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27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Налоговые и неналоговые доходы</a:t>
                      </a:r>
                      <a:endParaRPr lang="ru-RU" sz="1600" dirty="0">
                        <a:solidFill>
                          <a:srgbClr val="0066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7 047,4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7 192,3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7 627,5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27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Безвозмездные поступления</a:t>
                      </a:r>
                      <a:endParaRPr lang="ru-RU" sz="1600" dirty="0">
                        <a:solidFill>
                          <a:srgbClr val="0066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8 145,9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5 668,2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1 708,4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120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II</a:t>
                      </a:r>
                      <a:r>
                        <a:rPr lang="ru-RU" sz="1600" b="1" dirty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Расходы, всего</a:t>
                      </a:r>
                      <a:endParaRPr lang="ru-RU" sz="1600" dirty="0">
                        <a:solidFill>
                          <a:srgbClr val="0033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15 195,1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12 862,3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9 337,7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701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III</a:t>
                      </a:r>
                      <a:r>
                        <a:rPr lang="ru-RU" sz="1600" b="1" dirty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</a:t>
                      </a:r>
                      <a:r>
                        <a:rPr lang="ru-RU" sz="1600" b="1" dirty="0" smtClean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Дефицит, Профицит</a:t>
                      </a:r>
                      <a:endParaRPr lang="ru-RU" sz="1600" dirty="0">
                        <a:solidFill>
                          <a:srgbClr val="0033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  <a:endParaRPr kumimoji="0" lang="ru-RU" sz="1600" b="1" kern="1200" baseline="0" dirty="0">
                        <a:solidFill>
                          <a:srgbClr val="0033CC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  <a:endParaRPr kumimoji="0" lang="ru-RU" sz="1600" b="1" kern="1200" dirty="0">
                        <a:solidFill>
                          <a:srgbClr val="0033CC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72396" y="1214422"/>
            <a:ext cx="129614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2637</TotalTime>
  <Words>1343</Words>
  <Application>Microsoft Office PowerPoint</Application>
  <PresentationFormat>Экран (4:3)</PresentationFormat>
  <Paragraphs>273</Paragraphs>
  <Slides>28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0" baseType="lpstr">
      <vt:lpstr>Апекс</vt:lpstr>
      <vt:lpstr>Лист Microsoft Office Excel 97-2003</vt:lpstr>
      <vt:lpstr> бюджет                       Вольно-Донского сельского поселения Морозовского района    на 2025год и на плановый период 2026 и 2027 годов </vt:lpstr>
      <vt:lpstr>Слайд 2</vt:lpstr>
      <vt:lpstr>Что такое «Бюджет для граждан?»</vt:lpstr>
      <vt:lpstr>Основные понятия</vt:lpstr>
      <vt:lpstr>Слайд 5</vt:lpstr>
      <vt:lpstr>Слайд 6</vt:lpstr>
      <vt:lpstr>Слайд 7</vt:lpstr>
      <vt:lpstr>Бюджет на 2025 год и плановый период 2026 и 2027 годов содержит приоритетные пути реализации основных задач:</vt:lpstr>
      <vt:lpstr>Основные характеристики  бюджета поселения на 2025-2027 годы</vt:lpstr>
      <vt:lpstr>Основные параметры местного бюджета на 2025 год</vt:lpstr>
      <vt:lpstr>Динамика доходов бюджета Вольно-Донского сельского поселения Морозовского района</vt:lpstr>
      <vt:lpstr>Слайд 12</vt:lpstr>
      <vt:lpstr>Основные направления налоговой политики Вольно-Донского сельского поселения </vt:lpstr>
      <vt:lpstr>Налоговые и неналоговые доходы бюджета Вольно-Донского сельского поселения</vt:lpstr>
      <vt:lpstr>Структура налоговых и неналоговых доходов бюджета поселения в 2025-2027 годах</vt:lpstr>
      <vt:lpstr>Структура безвозмездных поступлений (в сопоставимых условиях) в 2025-2027 годах </vt:lpstr>
      <vt:lpstr>Динамика поступлений налога на доходы физических лиц в бюджет  поселения</vt:lpstr>
      <vt:lpstr>Динамика поступлений имущественных налогов в бюджет  поселения                                       тыс.рублей</vt:lpstr>
      <vt:lpstr>Объемы межбюджетных трансфертов  на 2025-2027годы </vt:lpstr>
      <vt:lpstr>Расходы  бюджета поселения ,формируемые в рамках муниципальных программ Вольно-Донского сельского поселения и непрограммные расходы</vt:lpstr>
      <vt:lpstr>Слайд 21</vt:lpstr>
      <vt:lpstr>Раздел «Общегосударственные вопросы»</vt:lpstr>
      <vt:lpstr>                     Культура</vt:lpstr>
      <vt:lpstr>Слайд 24</vt:lpstr>
      <vt:lpstr>Слайд 25</vt:lpstr>
      <vt:lpstr>Слайд 26</vt:lpstr>
      <vt:lpstr>             Собрание депутатов       Вольно-Донского сельского поселения  Председатель собрания депутатов – глава Вольно-Донского сельского поселения             Л.Н.Шевченко  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Проект бюджета Барабанщиковскго сельского поселения 2016г.</dc:title>
  <dc:creator>1</dc:creator>
  <cp:lastModifiedBy>user</cp:lastModifiedBy>
  <cp:revision>277</cp:revision>
  <dcterms:created xsi:type="dcterms:W3CDTF">2015-12-04T10:25:22Z</dcterms:created>
  <dcterms:modified xsi:type="dcterms:W3CDTF">2025-10-31T08:42:53Z</dcterms:modified>
</cp:coreProperties>
</file>