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0"/>
  </p:notes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71" r:id="rId13"/>
    <p:sldId id="272" r:id="rId14"/>
    <p:sldId id="279" r:id="rId15"/>
    <p:sldId id="287" r:id="rId16"/>
    <p:sldId id="289" r:id="rId17"/>
    <p:sldId id="290" r:id="rId18"/>
    <p:sldId id="292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102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000" b="1" dirty="0" smtClean="0"/>
            <a:t>-Доходы от использования имущества, находящегося в государственной  и  муниципальной собственности</a:t>
          </a:r>
          <a:endParaRPr lang="ru-RU" sz="1100" b="1" dirty="0" smtClean="0"/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2025-7049,2 (47%</a:t>
          </a:r>
          <a:endParaRPr lang="ru-RU" sz="1200" b="1" dirty="0" smtClean="0"/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2026 –7192,3(56%)</a:t>
          </a:r>
          <a:endParaRPr lang="ru-RU" sz="1200" b="1" dirty="0" smtClean="0"/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2027</a:t>
          </a:r>
          <a:r>
            <a:rPr lang="ru-RU" sz="1100" dirty="0" smtClean="0"/>
            <a:t> </a:t>
          </a:r>
          <a:r>
            <a:rPr lang="ru-RU" sz="1100" dirty="0" smtClean="0"/>
            <a:t>– </a:t>
          </a:r>
          <a:r>
            <a:rPr lang="ru-RU" sz="1200" b="1" dirty="0" smtClean="0"/>
            <a:t>9289,3(82%)</a:t>
          </a:r>
          <a:endParaRPr lang="ru-RU" sz="1200" b="1" dirty="0" smtClean="0"/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2025-1,8 </a:t>
          </a:r>
          <a:r>
            <a:rPr lang="ru-RU" sz="1200" b="1" dirty="0" smtClean="0"/>
            <a:t>(0,1%)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2026  </a:t>
          </a:r>
          <a:r>
            <a:rPr lang="ru-RU" sz="1200" b="1" dirty="0" smtClean="0"/>
            <a:t>- 1,8 (0,1%)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2027-1,8 </a:t>
          </a:r>
          <a:r>
            <a:rPr lang="ru-RU" sz="1200" b="1" dirty="0" smtClean="0"/>
            <a:t>(0,1%)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2025–8145,9  (54%)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2026- 5668,2 </a:t>
          </a:r>
          <a:r>
            <a:rPr lang="ru-RU" sz="1100" b="1" dirty="0" smtClean="0"/>
            <a:t>(</a:t>
          </a:r>
          <a:r>
            <a:rPr lang="ru-RU" sz="1100" b="1" dirty="0" smtClean="0"/>
            <a:t>44%)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2027-1708,4(19%)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2025-7049,2 (47%</a:t>
          </a:r>
          <a:endParaRPr lang="ru-RU" sz="1200" b="1" kern="1200" dirty="0" smtClean="0"/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2026 –7192,3(56%)</a:t>
          </a:r>
          <a:endParaRPr lang="ru-RU" sz="1200" b="1" kern="1200" dirty="0" smtClean="0"/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2027</a:t>
          </a:r>
          <a:r>
            <a:rPr lang="ru-RU" sz="1100" kern="1200" dirty="0" smtClean="0"/>
            <a:t> </a:t>
          </a:r>
          <a:r>
            <a:rPr lang="ru-RU" sz="1100" kern="1200" dirty="0" smtClean="0"/>
            <a:t>– </a:t>
          </a:r>
          <a:r>
            <a:rPr lang="ru-RU" sz="1200" b="1" kern="1200" dirty="0" smtClean="0"/>
            <a:t>9289,3(82%)</a:t>
          </a:r>
          <a:endParaRPr lang="ru-RU" sz="1200" b="1" kern="1200" dirty="0" smtClean="0"/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000" b="1" kern="1200" dirty="0" smtClean="0"/>
            <a:t>-Доходы от использования имущества, находящегося в государственной  и  муниципальной собственности</a:t>
          </a:r>
          <a:endParaRPr lang="ru-RU" sz="11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2025-1,8 </a:t>
          </a:r>
          <a:r>
            <a:rPr lang="ru-RU" sz="1200" b="1" kern="1200" dirty="0" smtClean="0"/>
            <a:t>(0,1%)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2026  </a:t>
          </a:r>
          <a:r>
            <a:rPr lang="ru-RU" sz="1200" b="1" kern="1200" dirty="0" smtClean="0"/>
            <a:t>- 1,8 (0,1%)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2027-1,8 </a:t>
          </a:r>
          <a:r>
            <a:rPr lang="ru-RU" sz="1200" b="1" kern="1200" dirty="0" smtClean="0"/>
            <a:t>(0,1%)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2025–8145,9  (54%)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2026- 5668,2 </a:t>
          </a:r>
          <a:r>
            <a:rPr lang="ru-RU" sz="1100" b="1" kern="1200" dirty="0" smtClean="0"/>
            <a:t>(</a:t>
          </a:r>
          <a:r>
            <a:rPr lang="ru-RU" sz="1100" b="1" kern="1200" dirty="0" smtClean="0"/>
            <a:t>44%)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2027-1708,4(19%)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F55D-B4D9-4BC3-9811-D3E0A840004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18FD-0EA6-4887-AD8C-B65959031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DC9C5-AA58-44D6-9497-4F15BDCAB125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788E-0313-4DFC-8CC7-8D2B1EEE7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8C3A8-FF87-4FF7-9307-FC1B8F2E57B9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124-E751-470C-B7D6-BD514E26F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F3D-8AA8-4936-ADDC-F9C1A9AC30C1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C556-169C-4F9F-9974-D3C86742E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D80B0-E4DA-4A6F-8F82-C36F131FFC5A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D339-0626-472E-B69C-629907C0E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371D-683C-47B4-9F99-258898F5491E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714A-47FF-4DA4-B074-EBDD11AAF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16B4-A4D5-4B7E-BE96-0F2606C1B168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BF4C5-00E5-4318-BEB6-0403259CF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887B-9620-4ED9-93A3-F65154070858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4A39-5436-4C7B-8E8B-5CDAC1563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A8159-85CA-44E1-AD95-D5BD7A8C7095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FDCA-5068-40CC-99F3-0794E687B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174A7-A2BC-4F33-A274-6F6A74ABD06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7D6C-6FCF-4C19-975F-EAE6CDBD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E7329-C819-4A88-A388-4A90C2F9E4D0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0B41-1005-4861-AB06-EFA1964C9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B8B8-CE1C-420A-BC6A-46DDE4F4760A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E35F480-DCB0-4A68-9E94-BC4AFB8A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B2CF5B-3F0B-4AE7-BF23-61401A31D8DF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05322A-8010-447A-864C-A743C010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Вольно-Донского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Морозовского района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18443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dirty="0">
                  <a:latin typeface="Constantia" pitchFamily="18" charset="0"/>
                </a:rPr>
                <a:t>Структура доходов бюджета </a:t>
              </a:r>
              <a:r>
                <a:rPr lang="ru-RU" altLang="ru-RU" sz="1800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1800" dirty="0">
                  <a:latin typeface="Constantia" pitchFamily="18" charset="0"/>
                </a:rPr>
                <a:t>сельского поселения </a:t>
              </a:r>
            </a:p>
            <a:p>
              <a:pPr algn="ctr"/>
              <a:r>
                <a:rPr lang="ru-RU" altLang="ru-RU" sz="1800" dirty="0">
                  <a:latin typeface="Constantia" pitchFamily="18" charset="0"/>
                </a:rPr>
                <a:t>Морозовского района в </a:t>
              </a:r>
              <a:r>
                <a:rPr lang="ru-RU" altLang="ru-RU" sz="1800" dirty="0" smtClean="0">
                  <a:latin typeface="Constantia" pitchFamily="18" charset="0"/>
                </a:rPr>
                <a:t>2024-2026 годах</a:t>
              </a:r>
              <a:endParaRPr lang="ru-RU" altLang="ru-RU" sz="1800" dirty="0">
                <a:latin typeface="Constantia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19477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</a:t>
              </a:r>
              <a:r>
                <a:rPr lang="ru-RU" altLang="ru-RU" sz="1800" b="1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1800" b="1" dirty="0">
                  <a:latin typeface="Constantia" pitchFamily="18" charset="0"/>
                </a:rPr>
                <a:t>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pitchFamily="34" charset="0"/>
                </a:rPr>
                <a:t> </a:t>
              </a:r>
              <a:r>
                <a:rPr lang="ru-RU" altLang="ru-RU" sz="1800" b="1" dirty="0"/>
                <a:t>на </a:t>
              </a:r>
              <a:r>
                <a:rPr lang="ru-RU" altLang="ru-RU" sz="1800" b="1" dirty="0" smtClean="0"/>
                <a:t>2025 </a:t>
              </a:r>
              <a:r>
                <a:rPr lang="ru-RU" altLang="ru-RU" sz="1800" b="1" dirty="0"/>
                <a:t>год</a:t>
              </a:r>
            </a:p>
            <a:p>
              <a:pPr algn="ctr"/>
              <a:endParaRPr lang="ru-RU" altLang="ru-RU" sz="2800" b="1" dirty="0">
                <a:latin typeface="Arial" pitchFamily="34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</a:t>
            </a:r>
            <a:r>
              <a:rPr lang="ru-RU" sz="1600" b="1" dirty="0" smtClean="0">
                <a:solidFill>
                  <a:schemeClr val="tx1"/>
                </a:solidFill>
              </a:rPr>
              <a:t>14990,7тыс</a:t>
            </a:r>
            <a:r>
              <a:rPr lang="ru-RU" sz="1600" b="1" dirty="0">
                <a:solidFill>
                  <a:schemeClr val="tx1"/>
                </a:solidFill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20</a:t>
            </a:r>
            <a:r>
              <a:rPr lang="ru-RU" sz="1600" b="1" dirty="0" smtClean="0">
                <a:solidFill>
                  <a:schemeClr val="tx1"/>
                </a:solidFill>
              </a:rPr>
              <a:t>4</a:t>
            </a:r>
            <a:r>
              <a:rPr lang="en-US" sz="1600" b="1" dirty="0" smtClean="0">
                <a:solidFill>
                  <a:schemeClr val="tx1"/>
                </a:solidFill>
              </a:rPr>
              <a:t>.4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тыс</a:t>
            </a:r>
            <a:r>
              <a:rPr lang="ru-RU" sz="1600" b="1" dirty="0">
                <a:solidFill>
                  <a:schemeClr val="tx1"/>
                </a:solidFill>
              </a:rPr>
              <a:t>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7915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dirty="0" smtClean="0"/>
              <a:t>Обеспечение качественными коммунальными услугами населения и повышения уровня благоустройства территории </a:t>
            </a:r>
            <a:r>
              <a:rPr lang="ru-RU" sz="1100" dirty="0" err="1" smtClean="0"/>
              <a:t>Вольно-Донскогосельского</a:t>
            </a:r>
            <a:r>
              <a:rPr lang="ru-RU" sz="1100" dirty="0" smtClean="0"/>
              <a:t> поселения </a:t>
            </a:r>
            <a:endParaRPr lang="ru-RU" sz="1100" dirty="0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420888"/>
            <a:ext cx="3562350" cy="647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Пожарная безопасность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</a:t>
            </a:r>
            <a:r>
              <a:rPr lang="ru-RU" sz="1100" dirty="0" smtClean="0">
                <a:solidFill>
                  <a:schemeClr val="tx1"/>
                </a:solidFill>
              </a:rPr>
              <a:t>и  кинематографии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292080" y="4437112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64088" y="4869160"/>
            <a:ext cx="3562425" cy="5140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</a:t>
            </a:r>
            <a:r>
              <a:rPr lang="ru-RU" altLang="ru-RU" sz="1600" dirty="0" smtClean="0"/>
              <a:t>Вольно-Донского </a:t>
            </a:r>
            <a:r>
              <a:rPr lang="ru-RU" altLang="ru-RU" sz="1600" dirty="0"/>
              <a:t>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</a:t>
            </a:r>
            <a:r>
              <a:rPr lang="ru-RU" altLang="ru-RU" sz="1600" dirty="0" smtClean="0">
                <a:latin typeface="Constantia" pitchFamily="18" charset="0"/>
              </a:rPr>
              <a:t>ремеслам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 smtClean="0">
                <a:latin typeface="Constantia" pitchFamily="18" charset="0"/>
              </a:rPr>
              <a:t>Выполнение </a:t>
            </a:r>
            <a:r>
              <a:rPr lang="ru-RU" altLang="ru-RU" sz="1600" dirty="0">
                <a:latin typeface="Constantia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</a:t>
            </a:r>
            <a:r>
              <a:rPr lang="ru-RU" altLang="ru-RU" sz="1600" dirty="0" err="1" smtClean="0">
                <a:latin typeface="Constantia" pitchFamily="18" charset="0"/>
              </a:rPr>
              <a:t>Вольно-ДонскойСДК</a:t>
            </a:r>
            <a:r>
              <a:rPr lang="ru-RU" altLang="ru-RU" sz="1600" dirty="0" smtClean="0">
                <a:latin typeface="Constantia" pitchFamily="18" charset="0"/>
              </a:rPr>
              <a:t>»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7033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7100,0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5454,6,0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5624,2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472514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4795611"/>
            <a:ext cx="3528318" cy="16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smtClean="0"/>
              <a:t>Вольно-Донского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8100194" cy="3401839"/>
        </p:xfrm>
        <a:graphic>
          <a:graphicData uri="http://schemas.openxmlformats.org/drawingml/2006/table">
            <a:tbl>
              <a:tblPr/>
              <a:tblGrid>
                <a:gridCol w="3239591"/>
                <a:gridCol w="1656952"/>
                <a:gridCol w="1728192"/>
                <a:gridCol w="1475459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Вольно-Донского сельского поселения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7173,6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6248,6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3041,2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325,5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486,7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</a:t>
            </a:r>
            <a:r>
              <a:rPr lang="ru-RU" altLang="ru-RU" b="1" i="1" dirty="0" smtClean="0"/>
              <a:t>коммунального </a:t>
            </a:r>
            <a:r>
              <a:rPr lang="ru-RU" altLang="ru-RU" b="1" i="1" dirty="0"/>
              <a:t>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1440160"/>
          </a:xfrm>
          <a:prstGeom prst="rect">
            <a:avLst/>
          </a:prstGeom>
          <a:noFill/>
        </p:spPr>
      </p:pic>
      <p:pic>
        <p:nvPicPr>
          <p:cNvPr id="39940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456384" cy="2232248"/>
          </a:xfrm>
          <a:prstGeom prst="rect">
            <a:avLst/>
          </a:prstGeom>
          <a:noFill/>
        </p:spPr>
      </p:pic>
      <p:pic>
        <p:nvPicPr>
          <p:cNvPr id="39942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44416" cy="235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</a:t>
            </a:r>
            <a:r>
              <a:rPr lang="ru-RU" b="1" dirty="0" smtClean="0"/>
              <a:t>Вольно-Донского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0801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just" eaLnBrk="1" hangingPunct="1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577" y="2284862"/>
            <a:ext cx="22176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3214686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Вольно-Донского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 формирования проекта </a:t>
            </a:r>
            <a:r>
              <a:rPr lang="ru-RU" sz="2000" dirty="0" smtClean="0"/>
              <a:t>бюджета Вознесенского сельского поселения Морозовского района:</a:t>
            </a:r>
            <a:endParaRPr lang="ru-RU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91880" y="2326489"/>
            <a:ext cx="21589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Прогноз социально-экономического развития Вольно-Донского сельского поселения</a:t>
            </a:r>
            <a:endParaRPr lang="ru-RU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Бюджетном послании президента Российской федерации</a:t>
            </a:r>
            <a:endParaRPr lang="ru-RU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87576" y="2309616"/>
            <a:ext cx="2144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Вольно-Донского</a:t>
            </a:r>
          </a:p>
          <a:p>
            <a:pPr algn="ctr"/>
            <a:r>
              <a:rPr lang="ru-RU" sz="1400" b="1" dirty="0" smtClean="0"/>
              <a:t> сельского поселения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62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08A9-6B2F-4312-8D03-39AFA182B56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2024-2026 </a:t>
            </a:r>
            <a:r>
              <a:rPr lang="ru-RU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Муниципальные программы </a:t>
            </a:r>
            <a:r>
              <a:rPr lang="ru-RU" sz="1600" dirty="0" smtClean="0"/>
              <a:t>Вольно-Донского </a:t>
            </a:r>
            <a:r>
              <a:rPr lang="ru-RU" sz="1600" dirty="0"/>
              <a:t>сельского поселения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Прогноз</a:t>
            </a:r>
          </a:p>
          <a:p>
            <a:pPr algn="ctr"/>
            <a:r>
              <a:rPr lang="ru-RU" sz="1600" dirty="0"/>
              <a:t>социально-</a:t>
            </a:r>
          </a:p>
          <a:p>
            <a:pPr algn="ctr"/>
            <a:r>
              <a:rPr lang="ru-RU" sz="1600" dirty="0"/>
              <a:t>экономического</a:t>
            </a:r>
          </a:p>
          <a:p>
            <a:pPr algn="ctr"/>
            <a:r>
              <a:rPr lang="ru-RU" sz="1600" dirty="0"/>
              <a:t>развития</a:t>
            </a:r>
          </a:p>
          <a:p>
            <a:pPr algn="ctr"/>
            <a:r>
              <a:rPr lang="ru-RU" sz="1600" dirty="0" smtClean="0"/>
              <a:t>Вольно-Донского </a:t>
            </a:r>
            <a:r>
              <a:rPr lang="ru-RU" sz="1600" dirty="0"/>
              <a:t>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2025-2027</a:t>
            </a:r>
            <a:r>
              <a:rPr lang="ru-RU" sz="1600" dirty="0" smtClean="0"/>
              <a:t> </a:t>
            </a:r>
            <a:r>
              <a:rPr lang="ru-RU" sz="1600" dirty="0"/>
              <a:t>годы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  <a:p>
            <a:pPr algn="ctr"/>
            <a:r>
              <a:rPr lang="ru-RU" dirty="0"/>
              <a:t>Основа формирования</a:t>
            </a:r>
          </a:p>
          <a:p>
            <a:pPr algn="ctr"/>
            <a:r>
              <a:rPr lang="ru-RU" dirty="0"/>
              <a:t>проекта бюджета</a:t>
            </a:r>
          </a:p>
          <a:p>
            <a:pPr algn="ctr"/>
            <a:r>
              <a:rPr lang="ru-RU" dirty="0" smtClean="0"/>
              <a:t>Вольно-Донского </a:t>
            </a:r>
            <a:r>
              <a:rPr lang="ru-RU" dirty="0"/>
              <a:t>сельского поселения Морозовского района на </a:t>
            </a:r>
            <a:r>
              <a:rPr lang="ru-RU" dirty="0" smtClean="0"/>
              <a:t>2025 </a:t>
            </a:r>
            <a:r>
              <a:rPr lang="ru-RU" dirty="0"/>
              <a:t>год и плановый период </a:t>
            </a:r>
            <a:r>
              <a:rPr lang="ru-RU" dirty="0" smtClean="0"/>
              <a:t>2026 </a:t>
            </a:r>
            <a:r>
              <a:rPr lang="ru-RU" dirty="0"/>
              <a:t>и </a:t>
            </a:r>
            <a:r>
              <a:rPr lang="ru-RU" dirty="0" smtClean="0"/>
              <a:t>2027 </a:t>
            </a:r>
            <a:r>
              <a:rPr lang="ru-RU" dirty="0" smtClean="0"/>
              <a:t>годов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685800"/>
            <a:ext cx="4824536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923928" y="766763"/>
            <a:ext cx="475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направления бюджетной и налоговой политики </a:t>
            </a:r>
            <a:r>
              <a:rPr lang="ru-RU" sz="1600" dirty="0" smtClean="0">
                <a:solidFill>
                  <a:schemeClr val="bg1"/>
                </a:solidFill>
              </a:rPr>
              <a:t>Вольно-Донского сельского </a:t>
            </a:r>
            <a:r>
              <a:rPr lang="ru-RU" sz="1600" dirty="0">
                <a:solidFill>
                  <a:schemeClr val="bg1"/>
                </a:solidFill>
              </a:rPr>
              <a:t>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2025-2027 </a:t>
            </a:r>
            <a:r>
              <a:rPr lang="ru-RU" sz="1600" dirty="0">
                <a:solidFill>
                  <a:schemeClr val="bg1"/>
                </a:solidFill>
              </a:rPr>
              <a:t>годы (Постановление Администрации  </a:t>
            </a:r>
            <a:r>
              <a:rPr lang="ru-RU" sz="1600" dirty="0" smtClean="0">
                <a:solidFill>
                  <a:schemeClr val="bg1"/>
                </a:solidFill>
              </a:rPr>
              <a:t>Вольно-Донского сельского </a:t>
            </a:r>
            <a:r>
              <a:rPr lang="ru-RU" sz="1600" dirty="0">
                <a:solidFill>
                  <a:schemeClr val="bg1"/>
                </a:solidFill>
              </a:rPr>
              <a:t>поселения </a:t>
            </a:r>
            <a:r>
              <a:rPr lang="ru-RU" sz="1600" dirty="0" smtClean="0">
                <a:solidFill>
                  <a:schemeClr val="bg1"/>
                </a:solidFill>
              </a:rPr>
              <a:t>17.11.2024№34)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334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3315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3343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6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3341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7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3339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8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3337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9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3335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3322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3333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31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4341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4349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50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4352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4353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4354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4358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4360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4362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4364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4366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4368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5365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 dirty="0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2025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 и на плановый период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2026-2027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годов)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</a:t>
            </a:r>
            <a:r>
              <a:rPr lang="ru-RU" altLang="ru-RU" sz="2000" dirty="0" err="1">
                <a:solidFill>
                  <a:srgbClr val="663300"/>
                </a:solidFill>
                <a:latin typeface="Constantia" pitchFamily="18" charset="0"/>
              </a:rPr>
              <a:t>год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, на который составляется  бюджет (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2025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 dirty="0" smtClean="0">
                <a:solidFill>
                  <a:srgbClr val="663300"/>
                </a:solidFill>
              </a:rPr>
              <a:t>2026 </a:t>
            </a:r>
            <a:r>
              <a:rPr lang="ru-RU" altLang="ru-RU" sz="2000" dirty="0">
                <a:solidFill>
                  <a:srgbClr val="663300"/>
                </a:solidFill>
              </a:rPr>
              <a:t>и </a:t>
            </a:r>
            <a:r>
              <a:rPr lang="ru-RU" altLang="ru-RU" sz="2000" dirty="0" smtClean="0">
                <a:solidFill>
                  <a:srgbClr val="663300"/>
                </a:solidFill>
              </a:rPr>
              <a:t>2027 </a:t>
            </a:r>
            <a:r>
              <a:rPr lang="ru-RU" altLang="ru-RU" sz="2000" dirty="0">
                <a:solidFill>
                  <a:srgbClr val="663300"/>
                </a:solidFill>
              </a:rPr>
              <a:t>годы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16389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Скругленный прямоугольник 1"/>
          <p:cNvGrpSpPr>
            <a:grpSpLocks/>
          </p:cNvGrpSpPr>
          <p:nvPr/>
        </p:nvGrpSpPr>
        <p:grpSpPr bwMode="auto">
          <a:xfrm>
            <a:off x="0" y="-315523"/>
            <a:ext cx="8839200" cy="2232355"/>
            <a:chOff x="0" y="-178"/>
            <a:chExt cx="5568" cy="1046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 dirty="0" smtClean="0">
                <a:latin typeface="Constantia" pitchFamily="18" charset="0"/>
              </a:endParaRPr>
            </a:p>
            <a:p>
              <a:pPr algn="ctr"/>
              <a:r>
                <a:rPr lang="ru-RU" altLang="ru-RU" sz="2400" b="1" dirty="0" smtClean="0">
                  <a:latin typeface="Constantia" pitchFamily="18" charset="0"/>
                </a:rPr>
                <a:t>Основные </a:t>
              </a:r>
              <a:r>
                <a:rPr lang="ru-RU" altLang="ru-RU" sz="2400" b="1" dirty="0">
                  <a:latin typeface="Constantia" pitchFamily="18" charset="0"/>
                </a:rPr>
                <a:t>характеристики бюджета </a:t>
              </a:r>
              <a:r>
                <a:rPr lang="ru-RU" altLang="ru-RU" sz="2400" b="1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2400" b="1" dirty="0">
                  <a:latin typeface="Constantia" pitchFamily="18" charset="0"/>
                </a:rPr>
                <a:t>сельского поселения Морозовского района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15195,1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15195,1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12862,3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12862,3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9337,7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9337,7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4888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3024</TotalTime>
  <Words>1039</Words>
  <Application>Microsoft Office PowerPoint</Application>
  <PresentationFormat>Экран (4:3)</PresentationFormat>
  <Paragraphs>239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324</cp:revision>
  <dcterms:created xsi:type="dcterms:W3CDTF">2013-11-12T07:49:12Z</dcterms:created>
  <dcterms:modified xsi:type="dcterms:W3CDTF">2025-01-21T12:26:32Z</dcterms:modified>
</cp:coreProperties>
</file>