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sldIdLst>
    <p:sldId id="256" r:id="rId2"/>
    <p:sldId id="289" r:id="rId3"/>
    <p:sldId id="304" r:id="rId4"/>
    <p:sldId id="305" r:id="rId5"/>
    <p:sldId id="293" r:id="rId6"/>
    <p:sldId id="295" r:id="rId7"/>
    <p:sldId id="296" r:id="rId8"/>
    <p:sldId id="298" r:id="rId9"/>
    <p:sldId id="306" r:id="rId10"/>
    <p:sldId id="301" r:id="rId11"/>
    <p:sldId id="302" r:id="rId12"/>
    <p:sldId id="30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916" autoAdjust="0"/>
  </p:normalViewPr>
  <p:slideViewPr>
    <p:cSldViewPr>
      <p:cViewPr>
        <p:scale>
          <a:sx n="70" d="100"/>
          <a:sy n="70" d="100"/>
        </p:scale>
        <p:origin x="-1170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2025г-15195,1т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>
            <a:spcAft>
              <a:spcPct val="35000"/>
            </a:spcAft>
          </a:pP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2024г-12862,3 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ct val="35000"/>
            </a:spcAft>
          </a:pP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2025г-9337,7т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 р.</a:t>
          </a: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Охрана окружающей среды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2025г-10,0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г.-0,0 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.-0,0 т. р.</a:t>
          </a: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Мобилизационная и вневойсковая подготовка 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164,3т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179,3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185,6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 </a:t>
          </a: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</a:t>
          </a:r>
        </a:p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2025-г-5,0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.-0,0т.р.</a:t>
          </a:r>
        </a:p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.-0,0т.р.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913F27-E24C-40CD-AFE9-DDAE93138E3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2025г- 7173,6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2026г- 6248,6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2027г-3041,2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F986B101-2D04-4E3D-8735-12066002DCA2}" type="parTrans" cxnId="{67B53CC9-EAD6-4807-A826-60948956F288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8E9DCB-886A-4917-B75A-D6CABEF1A2D5}" type="sibTrans" cxnId="{67B53CC9-EAD6-4807-A826-60948956F2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0" dirty="0" smtClean="0">
              <a:effectLst/>
              <a:latin typeface="Times New Roman" pitchFamily="18" charset="0"/>
              <a:cs typeface="Times New Roman" pitchFamily="18" charset="0"/>
            </a:rPr>
            <a:t>Защита населения и территории от чрезвычайных ситуаций</a:t>
          </a:r>
        </a:p>
        <a:p>
          <a:pPr>
            <a:spcAft>
              <a:spcPts val="0"/>
            </a:spcAft>
          </a:pPr>
          <a:r>
            <a:rPr lang="ru-RU" sz="1400" b="0" dirty="0" smtClean="0">
              <a:effectLst/>
              <a:latin typeface="Times New Roman" pitchFamily="18" charset="0"/>
              <a:cs typeface="Times New Roman" pitchFamily="18" charset="0"/>
            </a:rPr>
            <a:t>2025г- 0,0 </a:t>
          </a:r>
          <a:r>
            <a:rPr lang="ru-RU" sz="1400" b="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Культура, кинематография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2025г- 7100,0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2026г.-5454,6 т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2027г.-5624,2 т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AAF225-5D0C-4A0D-BEB7-105BB5E777DF}">
      <dgm:prSet/>
      <dgm:spPr/>
      <dgm:t>
        <a:bodyPr/>
        <a:lstStyle/>
        <a:p>
          <a:endParaRPr lang="ru-RU" sz="1400"/>
        </a:p>
      </dgm:t>
    </dgm:pt>
    <dgm:pt modelId="{26DC4018-436F-46AB-8945-1FE7E07EAD0E}" type="parTrans" cxnId="{FE0BCF8E-D340-454A-9D1E-33E5D03F5E12}">
      <dgm:prSet/>
      <dgm:spPr/>
      <dgm:t>
        <a:bodyPr/>
        <a:lstStyle/>
        <a:p>
          <a:endParaRPr lang="ru-RU"/>
        </a:p>
      </dgm:t>
    </dgm:pt>
    <dgm:pt modelId="{E0152153-8D94-4B8E-83BA-7CFDB2DE7512}" type="sibTrans" cxnId="{FE0BCF8E-D340-454A-9D1E-33E5D03F5E12}">
      <dgm:prSet/>
      <dgm:spPr/>
      <dgm:t>
        <a:bodyPr/>
        <a:lstStyle/>
        <a:p>
          <a:endParaRPr lang="ru-RU"/>
        </a:p>
      </dgm:t>
    </dgm:pt>
    <dgm:pt modelId="{2C5A668E-7D5C-4ABF-8FFC-18A5A96A1DA9}">
      <dgm:prSet/>
      <dgm:spPr/>
      <dgm:t>
        <a:bodyPr/>
        <a:lstStyle/>
        <a:p>
          <a:endParaRPr lang="ru-RU" sz="1400"/>
        </a:p>
      </dgm:t>
    </dgm:pt>
    <dgm:pt modelId="{90B2D13E-1E7D-4C52-B871-EA356C089E73}" type="parTrans" cxnId="{15A2BEBA-BFD5-4334-8A52-9A9D47155D92}">
      <dgm:prSet/>
      <dgm:spPr/>
      <dgm:t>
        <a:bodyPr/>
        <a:lstStyle/>
        <a:p>
          <a:endParaRPr lang="ru-RU"/>
        </a:p>
      </dgm:t>
    </dgm:pt>
    <dgm:pt modelId="{CB361F55-463C-460A-ABD2-F8D352C625BB}" type="sibTrans" cxnId="{15A2BEBA-BFD5-4334-8A52-9A9D47155D92}">
      <dgm:prSet/>
      <dgm:spPr/>
      <dgm:t>
        <a:bodyPr/>
        <a:lstStyle/>
        <a:p>
          <a:endParaRPr lang="ru-RU"/>
        </a:p>
      </dgm:t>
    </dgm:pt>
    <dgm:pt modelId="{BEB47B71-2B2B-471B-8254-6425DC3467DC}">
      <dgm:prSet/>
      <dgm:spPr/>
      <dgm:t>
        <a:bodyPr/>
        <a:lstStyle/>
        <a:p>
          <a:endParaRPr lang="ru-RU" sz="1400"/>
        </a:p>
      </dgm:t>
    </dgm:pt>
    <dgm:pt modelId="{A40E38AA-33C7-4DB5-8CB8-FD872031BB8E}" type="parTrans" cxnId="{0056C6F0-81D1-47C9-84A7-691B8A3373C5}">
      <dgm:prSet/>
      <dgm:spPr/>
      <dgm:t>
        <a:bodyPr/>
        <a:lstStyle/>
        <a:p>
          <a:endParaRPr lang="ru-RU"/>
        </a:p>
      </dgm:t>
    </dgm:pt>
    <dgm:pt modelId="{D6935280-0094-491F-B9B5-09793877922D}" type="sibTrans" cxnId="{0056C6F0-81D1-47C9-84A7-691B8A3373C5}">
      <dgm:prSet/>
      <dgm:spPr/>
      <dgm:t>
        <a:bodyPr/>
        <a:lstStyle/>
        <a:p>
          <a:endParaRPr lang="ru-RU"/>
        </a:p>
      </dgm:t>
    </dgm:pt>
    <dgm:pt modelId="{12DE6670-7AE1-4322-9259-28A3BD2796B6}">
      <dgm:prSet/>
      <dgm:spPr/>
      <dgm:t>
        <a:bodyPr/>
        <a:lstStyle/>
        <a:p>
          <a:endParaRPr lang="ru-RU" sz="1400"/>
        </a:p>
      </dgm:t>
    </dgm:pt>
    <dgm:pt modelId="{DF948D65-6815-4523-B8A9-C249219E992E}" type="parTrans" cxnId="{74181810-410D-4DD9-BA65-624BC33E792F}">
      <dgm:prSet/>
      <dgm:spPr/>
      <dgm:t>
        <a:bodyPr/>
        <a:lstStyle/>
        <a:p>
          <a:endParaRPr lang="ru-RU"/>
        </a:p>
      </dgm:t>
    </dgm:pt>
    <dgm:pt modelId="{344CD693-323B-42FB-880B-B9B8A805CF9F}" type="sibTrans" cxnId="{74181810-410D-4DD9-BA65-624BC33E792F}">
      <dgm:prSet/>
      <dgm:spPr/>
      <dgm:t>
        <a:bodyPr/>
        <a:lstStyle/>
        <a:p>
          <a:endParaRPr lang="ru-RU"/>
        </a:p>
      </dgm:t>
    </dgm:pt>
    <dgm:pt modelId="{B84009C1-1397-4DD5-89E8-97AF7D6E1DC0}">
      <dgm:prSet/>
      <dgm:spPr/>
      <dgm:t>
        <a:bodyPr/>
        <a:lstStyle/>
        <a:p>
          <a:endParaRPr lang="ru-RU" sz="1400"/>
        </a:p>
      </dgm:t>
    </dgm:pt>
    <dgm:pt modelId="{A25F939E-937A-4E54-8470-45BEA4B44D22}" type="parTrans" cxnId="{CC52372C-3F24-4976-B368-F722462C358C}">
      <dgm:prSet/>
      <dgm:spPr/>
      <dgm:t>
        <a:bodyPr/>
        <a:lstStyle/>
        <a:p>
          <a:endParaRPr lang="ru-RU"/>
        </a:p>
      </dgm:t>
    </dgm:pt>
    <dgm:pt modelId="{9D171216-9D62-46A2-88BD-E280D347225E}" type="sibTrans" cxnId="{CC52372C-3F24-4976-B368-F722462C358C}">
      <dgm:prSet/>
      <dgm:spPr/>
      <dgm:t>
        <a:bodyPr/>
        <a:lstStyle/>
        <a:p>
          <a:endParaRPr lang="ru-RU"/>
        </a:p>
      </dgm:t>
    </dgm:pt>
    <dgm:pt modelId="{5A1914C5-A470-4C7F-BD45-3BF4A505E61B}">
      <dgm:prSet/>
      <dgm:spPr/>
      <dgm:t>
        <a:bodyPr/>
        <a:lstStyle/>
        <a:p>
          <a:pPr rtl="0"/>
          <a:endParaRPr lang="ru-RU" sz="1400" b="0" i="0" u="none" baseline="0"/>
        </a:p>
      </dgm:t>
    </dgm:pt>
    <dgm:pt modelId="{71F6EE6C-D40F-43B8-9966-BC7473CFE9A1}" type="parTrans" cxnId="{A8874F13-6538-48E1-A11B-C8286704D7D5}">
      <dgm:prSet/>
      <dgm:spPr/>
      <dgm:t>
        <a:bodyPr/>
        <a:lstStyle/>
        <a:p>
          <a:endParaRPr lang="ru-RU"/>
        </a:p>
      </dgm:t>
    </dgm:pt>
    <dgm:pt modelId="{FA038D41-E7F2-46FE-BE06-27D296653FF9}" type="sibTrans" cxnId="{A8874F13-6538-48E1-A11B-C8286704D7D5}">
      <dgm:prSet/>
      <dgm:spPr/>
      <dgm:t>
        <a:bodyPr/>
        <a:lstStyle/>
        <a:p>
          <a:endParaRPr lang="ru-RU"/>
        </a:p>
      </dgm:t>
    </dgm:pt>
    <dgm:pt modelId="{DAB78C95-2ABE-43A1-8C52-982D711CBBD3}">
      <dgm:prSet/>
      <dgm:spPr/>
      <dgm:t>
        <a:bodyPr/>
        <a:lstStyle/>
        <a:p>
          <a:endParaRPr lang="ru-RU" sz="1400"/>
        </a:p>
      </dgm:t>
    </dgm:pt>
    <dgm:pt modelId="{68E9A88C-222F-4CBE-8233-E72B4E8D0964}" type="parTrans" cxnId="{B6EBD744-2FC9-4DB6-AADB-A0DC8052B6D6}">
      <dgm:prSet/>
      <dgm:spPr/>
      <dgm:t>
        <a:bodyPr/>
        <a:lstStyle/>
        <a:p>
          <a:endParaRPr lang="ru-RU"/>
        </a:p>
      </dgm:t>
    </dgm:pt>
    <dgm:pt modelId="{6F327190-DB13-42A5-981B-3AAC049E85D9}" type="sibTrans" cxnId="{B6EBD744-2FC9-4DB6-AADB-A0DC8052B6D6}">
      <dgm:prSet/>
      <dgm:spPr/>
      <dgm:t>
        <a:bodyPr/>
        <a:lstStyle/>
        <a:p>
          <a:endParaRPr lang="ru-RU"/>
        </a:p>
      </dgm:t>
    </dgm:pt>
    <dgm:pt modelId="{F62287E6-B8D7-4BF8-B2CD-9BB47DA6CC3F}">
      <dgm:prSet/>
      <dgm:spPr/>
      <dgm:t>
        <a:bodyPr/>
        <a:lstStyle/>
        <a:p>
          <a:endParaRPr lang="ru-RU" sz="1400"/>
        </a:p>
      </dgm:t>
    </dgm:pt>
    <dgm:pt modelId="{784B67E4-7427-485C-964B-FC04C79BA646}" type="parTrans" cxnId="{772AAF1E-BAD1-4AC7-A11E-46EFCFCC3F45}">
      <dgm:prSet/>
      <dgm:spPr/>
      <dgm:t>
        <a:bodyPr/>
        <a:lstStyle/>
        <a:p>
          <a:endParaRPr lang="ru-RU"/>
        </a:p>
      </dgm:t>
    </dgm:pt>
    <dgm:pt modelId="{DEDA7E1E-93E9-4BE0-8563-B2A55B7186D9}" type="sibTrans" cxnId="{772AAF1E-BAD1-4AC7-A11E-46EFCFCC3F45}">
      <dgm:prSet/>
      <dgm:spPr/>
      <dgm:t>
        <a:bodyPr/>
        <a:lstStyle/>
        <a:p>
          <a:endParaRPr lang="ru-RU"/>
        </a:p>
      </dgm:t>
    </dgm:pt>
    <dgm:pt modelId="{3FAF614F-E111-4CCB-86C3-AD6B6950CF5A}">
      <dgm:prSet/>
      <dgm:spPr/>
      <dgm:t>
        <a:bodyPr/>
        <a:lstStyle/>
        <a:p>
          <a:endParaRPr lang="ru-RU" sz="1400"/>
        </a:p>
      </dgm:t>
    </dgm:pt>
    <dgm:pt modelId="{62F22F46-97B3-4776-9088-8B2D67E1DD78}" type="parTrans" cxnId="{62680DEC-9C34-439E-B5E6-62FFB572AD0F}">
      <dgm:prSet/>
      <dgm:spPr/>
      <dgm:t>
        <a:bodyPr/>
        <a:lstStyle/>
        <a:p>
          <a:endParaRPr lang="ru-RU"/>
        </a:p>
      </dgm:t>
    </dgm:pt>
    <dgm:pt modelId="{EF0EA7DB-F32A-4220-89A0-6BB29D5CB53B}" type="sibTrans" cxnId="{62680DEC-9C34-439E-B5E6-62FFB572AD0F}">
      <dgm:prSet/>
      <dgm:spPr/>
      <dgm:t>
        <a:bodyPr/>
        <a:lstStyle/>
        <a:p>
          <a:endParaRPr lang="ru-RU"/>
        </a:p>
      </dgm:t>
    </dgm:pt>
    <dgm:pt modelId="{BFF29C8B-E435-4586-9B3B-5CD319718742}">
      <dgm:prSet/>
      <dgm:spPr/>
      <dgm:t>
        <a:bodyPr/>
        <a:lstStyle/>
        <a:p>
          <a:endParaRPr lang="ru-RU" sz="1400"/>
        </a:p>
      </dgm:t>
    </dgm:pt>
    <dgm:pt modelId="{419C7814-EE9B-426A-A5E9-042BFEFACDAA}" type="parTrans" cxnId="{79ED8E35-A2BE-4B2E-9069-4F2BA267B33D}">
      <dgm:prSet/>
      <dgm:spPr/>
      <dgm:t>
        <a:bodyPr/>
        <a:lstStyle/>
        <a:p>
          <a:endParaRPr lang="ru-RU"/>
        </a:p>
      </dgm:t>
    </dgm:pt>
    <dgm:pt modelId="{C7795094-6DB5-4D91-9F9E-0C5AD0001A30}" type="sibTrans" cxnId="{79ED8E35-A2BE-4B2E-9069-4F2BA267B33D}">
      <dgm:prSet/>
      <dgm:spPr/>
      <dgm:t>
        <a:bodyPr/>
        <a:lstStyle/>
        <a:p>
          <a:endParaRPr lang="ru-RU"/>
        </a:p>
      </dgm:t>
    </dgm:pt>
    <dgm:pt modelId="{28FD6451-45F9-4296-BBCE-E3E90B8102E0}">
      <dgm:prSet/>
      <dgm:spPr/>
      <dgm:t>
        <a:bodyPr/>
        <a:lstStyle/>
        <a:p>
          <a:endParaRPr lang="ru-RU" sz="1400"/>
        </a:p>
      </dgm:t>
    </dgm:pt>
    <dgm:pt modelId="{2F72FD44-569C-476B-8044-6892A8D39D54}" type="parTrans" cxnId="{199ADF5D-5788-40B1-AA66-A9206F28E623}">
      <dgm:prSet/>
      <dgm:spPr/>
      <dgm:t>
        <a:bodyPr/>
        <a:lstStyle/>
        <a:p>
          <a:endParaRPr lang="ru-RU"/>
        </a:p>
      </dgm:t>
    </dgm:pt>
    <dgm:pt modelId="{54EBC7FE-99CE-43D4-B909-844D90D79D25}" type="sibTrans" cxnId="{199ADF5D-5788-40B1-AA66-A9206F28E623}">
      <dgm:prSet/>
      <dgm:spPr/>
      <dgm:t>
        <a:bodyPr/>
        <a:lstStyle/>
        <a:p>
          <a:endParaRPr lang="ru-RU"/>
        </a:p>
      </dgm:t>
    </dgm:pt>
    <dgm:pt modelId="{54969B65-E0AB-4F14-8FAC-AC3A53C308A4}">
      <dgm:prSet/>
      <dgm:spPr/>
      <dgm:t>
        <a:bodyPr/>
        <a:lstStyle/>
        <a:p>
          <a:endParaRPr lang="ru-RU" sz="1400"/>
        </a:p>
      </dgm:t>
    </dgm:pt>
    <dgm:pt modelId="{1A8C79CC-737D-47B3-9125-BF9E52A9ED44}" type="parTrans" cxnId="{D7C32E66-81EA-4D82-A505-FE7E733AE619}">
      <dgm:prSet/>
      <dgm:spPr/>
      <dgm:t>
        <a:bodyPr/>
        <a:lstStyle/>
        <a:p>
          <a:endParaRPr lang="ru-RU"/>
        </a:p>
      </dgm:t>
    </dgm:pt>
    <dgm:pt modelId="{A4E8447A-2906-4868-9FB8-53A78A892423}" type="sibTrans" cxnId="{D7C32E66-81EA-4D82-A505-FE7E733AE619}">
      <dgm:prSet/>
      <dgm:spPr/>
      <dgm:t>
        <a:bodyPr/>
        <a:lstStyle/>
        <a:p>
          <a:endParaRPr lang="ru-RU"/>
        </a:p>
      </dgm:t>
    </dgm:pt>
    <dgm:pt modelId="{4DEE234A-F768-4B72-9D96-AB0E984D0FB0}">
      <dgm:prSet/>
      <dgm:spPr/>
      <dgm:t>
        <a:bodyPr/>
        <a:lstStyle/>
        <a:p>
          <a:endParaRPr lang="ru-RU" sz="1400"/>
        </a:p>
      </dgm:t>
    </dgm:pt>
    <dgm:pt modelId="{1493922C-B4E1-4ADB-B1BD-D593609F293B}" type="parTrans" cxnId="{6AF933AA-2057-4700-99BF-1DC996F2DA47}">
      <dgm:prSet/>
      <dgm:spPr/>
      <dgm:t>
        <a:bodyPr/>
        <a:lstStyle/>
        <a:p>
          <a:endParaRPr lang="ru-RU"/>
        </a:p>
      </dgm:t>
    </dgm:pt>
    <dgm:pt modelId="{C886C9CC-4E17-49C8-965F-8B6531D0AE20}" type="sibTrans" cxnId="{6AF933AA-2057-4700-99BF-1DC996F2DA47}">
      <dgm:prSet/>
      <dgm:spPr/>
      <dgm:t>
        <a:bodyPr/>
        <a:lstStyle/>
        <a:p>
          <a:endParaRPr lang="ru-RU"/>
        </a:p>
      </dgm:t>
    </dgm:pt>
    <dgm:pt modelId="{6ECB981E-F085-4D98-9472-2BE577BE507B}">
      <dgm:prSet/>
      <dgm:spPr/>
      <dgm:t>
        <a:bodyPr/>
        <a:lstStyle/>
        <a:p>
          <a:endParaRPr lang="ru-RU" sz="1400"/>
        </a:p>
      </dgm:t>
    </dgm:pt>
    <dgm:pt modelId="{EC7F1BEB-B370-461E-8CB4-1ECA98D18C84}" type="parTrans" cxnId="{6E64CDD4-DD55-4879-97F3-53C289B68D18}">
      <dgm:prSet/>
      <dgm:spPr/>
      <dgm:t>
        <a:bodyPr/>
        <a:lstStyle/>
        <a:p>
          <a:endParaRPr lang="ru-RU"/>
        </a:p>
      </dgm:t>
    </dgm:pt>
    <dgm:pt modelId="{D3D34119-1DE8-4F0A-9806-7E2D0E5E3C70}" type="sibTrans" cxnId="{6E64CDD4-DD55-4879-97F3-53C289B68D18}">
      <dgm:prSet/>
      <dgm:spPr/>
      <dgm:t>
        <a:bodyPr/>
        <a:lstStyle/>
        <a:p>
          <a:endParaRPr lang="ru-RU"/>
        </a:p>
      </dgm:t>
    </dgm:pt>
    <dgm:pt modelId="{741C1C53-ADB0-4601-9C21-1AAE68E9BA77}">
      <dgm:prSet/>
      <dgm:spPr/>
      <dgm:t>
        <a:bodyPr/>
        <a:lstStyle/>
        <a:p>
          <a:endParaRPr lang="ru-RU" sz="1400"/>
        </a:p>
      </dgm:t>
    </dgm:pt>
    <dgm:pt modelId="{787F8F0E-AB9C-4B5E-8FD0-E0A17B99B8FC}" type="parTrans" cxnId="{46FABFBB-B13D-4D4A-BA26-7776B7A45EE0}">
      <dgm:prSet/>
      <dgm:spPr/>
      <dgm:t>
        <a:bodyPr/>
        <a:lstStyle/>
        <a:p>
          <a:endParaRPr lang="ru-RU"/>
        </a:p>
      </dgm:t>
    </dgm:pt>
    <dgm:pt modelId="{D3BA8B9C-BFDD-42F1-9379-2D68E54701DB}" type="sibTrans" cxnId="{46FABFBB-B13D-4D4A-BA26-7776B7A45EE0}">
      <dgm:prSet/>
      <dgm:spPr/>
      <dgm:t>
        <a:bodyPr/>
        <a:lstStyle/>
        <a:p>
          <a:endParaRPr lang="ru-RU"/>
        </a:p>
      </dgm:t>
    </dgm:pt>
    <dgm:pt modelId="{2EE46889-1A09-4806-B089-801B04171E60}">
      <dgm:prSet/>
      <dgm:spPr/>
      <dgm:t>
        <a:bodyPr/>
        <a:lstStyle/>
        <a:p>
          <a:endParaRPr lang="ru-RU" sz="1400"/>
        </a:p>
      </dgm:t>
    </dgm:pt>
    <dgm:pt modelId="{A6000D43-5024-43C0-8574-7AEB0E68720C}" type="parTrans" cxnId="{A1F87E69-0B9E-448D-B0F8-A8DE77958EE7}">
      <dgm:prSet/>
      <dgm:spPr/>
      <dgm:t>
        <a:bodyPr/>
        <a:lstStyle/>
        <a:p>
          <a:endParaRPr lang="ru-RU"/>
        </a:p>
      </dgm:t>
    </dgm:pt>
    <dgm:pt modelId="{67DDBE8F-98D4-49F8-8FAB-FF2F0E4F950D}" type="sibTrans" cxnId="{A1F87E69-0B9E-448D-B0F8-A8DE77958EE7}">
      <dgm:prSet/>
      <dgm:spPr/>
      <dgm:t>
        <a:bodyPr/>
        <a:lstStyle/>
        <a:p>
          <a:endParaRPr lang="ru-RU"/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2025г-439,1 т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2026г-0,0 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.-0,0 т. р.</a:t>
          </a: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02369" custLinFactNeighborX="4807" custLinFactNeighborY="-1656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7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7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7" custScaleX="145447" custScaleY="104811" custRadScaleRad="139638" custRadScaleInc="-219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7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7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7" custScaleX="141591" custScaleY="147926" custRadScaleRad="150274" custRadScaleInc="-582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2" presStyleCnt="7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2" presStyleCnt="7" custScaleX="139572" custScaleY="127461" custRadScaleRad="126980" custRadScaleInc="-233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3" presStyleCnt="7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3" presStyleCnt="7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3" presStyleCnt="7" custAng="20796678" custFlipHor="1" custScaleX="161938" custScaleY="111617" custRadScaleRad="133444" custRadScaleInc="-173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811FC-7971-4430-8A28-1798A91448B2}" type="pres">
      <dgm:prSet presAssocID="{F986B101-2D04-4E3D-8735-12066002DCA2}" presName="Name9" presStyleLbl="parChTrans1D2" presStyleIdx="4" presStyleCnt="7"/>
      <dgm:spPr/>
      <dgm:t>
        <a:bodyPr/>
        <a:lstStyle/>
        <a:p>
          <a:endParaRPr lang="ru-RU"/>
        </a:p>
      </dgm:t>
    </dgm:pt>
    <dgm:pt modelId="{DF6EDE72-0B1B-4A13-B586-C939D94F44B0}" type="pres">
      <dgm:prSet presAssocID="{F986B101-2D04-4E3D-8735-12066002DCA2}" presName="connTx" presStyleLbl="parChTrans1D2" presStyleIdx="4" presStyleCnt="7"/>
      <dgm:spPr/>
      <dgm:t>
        <a:bodyPr/>
        <a:lstStyle/>
        <a:p>
          <a:endParaRPr lang="ru-RU"/>
        </a:p>
      </dgm:t>
    </dgm:pt>
    <dgm:pt modelId="{B73BB58B-01B7-42F4-9905-9F1B2B2B2E86}" type="pres">
      <dgm:prSet presAssocID="{D3913F27-E24C-40CD-AFE9-DDAE93138E32}" presName="node" presStyleLbl="node1" presStyleIdx="4" presStyleCnt="7" custScaleX="159511" custScaleY="121726" custRadScaleRad="90620" custRadScaleInc="-182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5" presStyleCnt="7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5" presStyleCnt="7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5" presStyleCnt="7" custScaleX="165009" custScaleY="114830" custRadScaleRad="111334" custRadScaleInc="-137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6" presStyleCnt="7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6" presStyleCnt="7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6" presStyleCnt="7" custScaleX="145447" custScaleY="122198" custRadScaleRad="92343" custRadScaleInc="170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6C83E83A-D321-4E68-BFB5-4FB4DF3157AD}" type="presOf" srcId="{7FE7A46F-F120-46C2-8441-BB1D9BA17B40}" destId="{6CEA8AA8-969F-4D16-AA37-493DEC7B2497}" srcOrd="1" destOrd="0" presId="urn:microsoft.com/office/officeart/2005/8/layout/radial1"/>
    <dgm:cxn modelId="{8AE47085-71AE-4175-8ED3-4993CCE27308}" type="presOf" srcId="{C3B366E1-35BE-4501-9211-79E56F24F0B1}" destId="{21AB2C71-7445-44F1-88DA-8920B87614F7}" srcOrd="0" destOrd="0" presId="urn:microsoft.com/office/officeart/2005/8/layout/radial1"/>
    <dgm:cxn modelId="{74181810-410D-4DD9-BA65-624BC33E792F}" srcId="{1F8E4B7B-3190-492B-BA7B-9B52CE7D79BE}" destId="{12DE6670-7AE1-4322-9259-28A3BD2796B6}" srcOrd="4" destOrd="0" parTransId="{DF948D65-6815-4523-B8A9-C249219E992E}" sibTransId="{344CD693-323B-42FB-880B-B9B8A805CF9F}"/>
    <dgm:cxn modelId="{199ADF5D-5788-40B1-AA66-A9206F28E623}" srcId="{1F8E4B7B-3190-492B-BA7B-9B52CE7D79BE}" destId="{28FD6451-45F9-4296-BBCE-E3E90B8102E0}" srcOrd="11" destOrd="0" parTransId="{2F72FD44-569C-476B-8044-6892A8D39D54}" sibTransId="{54EBC7FE-99CE-43D4-B909-844D90D79D25}"/>
    <dgm:cxn modelId="{8D09AD1C-03C1-4A68-8625-C44A00B79205}" type="presOf" srcId="{065A3735-5D80-4FA3-B867-379611BFBD38}" destId="{9F81A141-1B04-4A03-B238-37F7A90993F2}" srcOrd="0" destOrd="0" presId="urn:microsoft.com/office/officeart/2005/8/layout/radial1"/>
    <dgm:cxn modelId="{D8D1C779-7E54-4CB9-A245-C0365224A5FB}" type="presOf" srcId="{052F7232-50DC-44E8-9F5D-8FEEAEB86E33}" destId="{9779251D-D94F-458D-8625-FA8430489ABD}" srcOrd="0" destOrd="0" presId="urn:microsoft.com/office/officeart/2005/8/layout/radial1"/>
    <dgm:cxn modelId="{4A5B6785-DDA1-4310-A3C5-423BDC558515}" type="presOf" srcId="{F986B101-2D04-4E3D-8735-12066002DCA2}" destId="{E5D811FC-7971-4430-8A28-1798A91448B2}" srcOrd="0" destOrd="0" presId="urn:microsoft.com/office/officeart/2005/8/layout/radial1"/>
    <dgm:cxn modelId="{B6EBD744-2FC9-4DB6-AADB-A0DC8052B6D6}" srcId="{1F8E4B7B-3190-492B-BA7B-9B52CE7D79BE}" destId="{DAB78C95-2ABE-43A1-8C52-982D711CBBD3}" srcOrd="7" destOrd="0" parTransId="{68E9A88C-222F-4CBE-8233-E72B4E8D0964}" sibTransId="{6F327190-DB13-42A5-981B-3AAC049E85D9}"/>
    <dgm:cxn modelId="{6A522AAC-6EFC-460F-84DA-A39C2E3540C3}" type="presOf" srcId="{607EE9E9-D002-42FE-B74D-D945412804DF}" destId="{2CB797D3-131D-4B40-8D1C-3C0BCCD4E26A}" srcOrd="0" destOrd="0" presId="urn:microsoft.com/office/officeart/2005/8/layout/radial1"/>
    <dgm:cxn modelId="{45E384C0-1AE4-49DF-8578-0BF320361397}" type="presOf" srcId="{15828F25-D9DC-474E-BDB7-D0C96BB09D53}" destId="{40A4609C-9060-46DB-B6FB-91E6E6B2159D}" srcOrd="1" destOrd="0" presId="urn:microsoft.com/office/officeart/2005/8/layout/radial1"/>
    <dgm:cxn modelId="{9FF6B04E-1FDA-4993-8EF8-BBA82FC843CC}" type="presOf" srcId="{5A305073-4AE3-4F5A-9103-E20EE30AA624}" destId="{B4689F4D-C616-4B5A-AB08-969AFEC6F29C}" srcOrd="0" destOrd="0" presId="urn:microsoft.com/office/officeart/2005/8/layout/radial1"/>
    <dgm:cxn modelId="{23CEE28E-039D-4B99-A27B-82758B3C89BF}" type="presOf" srcId="{A2E5F42E-C718-432A-8A41-71BF82BBE18E}" destId="{BC211171-4868-4B1B-8C84-7AFE7DA92B72}" srcOrd="0" destOrd="0" presId="urn:microsoft.com/office/officeart/2005/8/layout/radial1"/>
    <dgm:cxn modelId="{772AAF1E-BAD1-4AC7-A11E-46EFCFCC3F45}" srcId="{1F8E4B7B-3190-492B-BA7B-9B52CE7D79BE}" destId="{F62287E6-B8D7-4BF8-B2CD-9BB47DA6CC3F}" srcOrd="8" destOrd="0" parTransId="{784B67E4-7427-485C-964B-FC04C79BA646}" sibTransId="{DEDA7E1E-93E9-4BE0-8563-B2A55B7186D9}"/>
    <dgm:cxn modelId="{46FABFBB-B13D-4D4A-BA26-7776B7A45EE0}" srcId="{1F8E4B7B-3190-492B-BA7B-9B52CE7D79BE}" destId="{741C1C53-ADB0-4601-9C21-1AAE68E9BA77}" srcOrd="15" destOrd="0" parTransId="{787F8F0E-AB9C-4B5E-8FD0-E0A17B99B8FC}" sibTransId="{D3BA8B9C-BFDD-42F1-9379-2D68E54701DB}"/>
    <dgm:cxn modelId="{27EF929D-DD9B-4B8B-A2C0-11A10CE4887F}" type="presOf" srcId="{C6A1BDBE-B799-45DE-8DF1-D0A56A293435}" destId="{A6529843-AF44-44C9-93DF-E3B0991FDD04}" srcOrd="0" destOrd="0" presId="urn:microsoft.com/office/officeart/2005/8/layout/radial1"/>
    <dgm:cxn modelId="{D7C32E66-81EA-4D82-A505-FE7E733AE619}" srcId="{1F8E4B7B-3190-492B-BA7B-9B52CE7D79BE}" destId="{54969B65-E0AB-4F14-8FAC-AC3A53C308A4}" srcOrd="12" destOrd="0" parTransId="{1A8C79CC-737D-47B3-9125-BF9E52A9ED44}" sibTransId="{A4E8447A-2906-4868-9FB8-53A78A892423}"/>
    <dgm:cxn modelId="{CC52372C-3F24-4976-B368-F722462C358C}" srcId="{1F8E4B7B-3190-492B-BA7B-9B52CE7D79BE}" destId="{B84009C1-1397-4DD5-89E8-97AF7D6E1DC0}" srcOrd="5" destOrd="0" parTransId="{A25F939E-937A-4E54-8470-45BEA4B44D22}" sibTransId="{9D171216-9D62-46A2-88BD-E280D347225E}"/>
    <dgm:cxn modelId="{69C21D26-200D-4F07-8DFC-375F80AB5A35}" type="presOf" srcId="{A2E5F42E-C718-432A-8A41-71BF82BBE18E}" destId="{5514A104-9BD3-4559-9BDA-E17D63A5FAED}" srcOrd="1" destOrd="0" presId="urn:microsoft.com/office/officeart/2005/8/layout/radial1"/>
    <dgm:cxn modelId="{7EBE80D3-2686-4266-9E3F-C18B1C9C1D82}" type="presOf" srcId="{948D7AA2-6A07-4029-958A-456C6A888F0B}" destId="{D418F6EB-147F-4047-B751-E8166DE58772}" srcOrd="0" destOrd="0" presId="urn:microsoft.com/office/officeart/2005/8/layout/radial1"/>
    <dgm:cxn modelId="{46DA0BE8-F673-40C8-A134-E84FC85E64CB}" type="presOf" srcId="{850BDB31-7899-47A8-8A8D-2651EE81DB1C}" destId="{B6C2774B-CEC3-4885-8925-9AD4E72E39CE}" srcOrd="1" destOrd="0" presId="urn:microsoft.com/office/officeart/2005/8/layout/radial1"/>
    <dgm:cxn modelId="{A8874F13-6538-48E1-A11B-C8286704D7D5}" srcId="{1F8E4B7B-3190-492B-BA7B-9B52CE7D79BE}" destId="{5A1914C5-A470-4C7F-BD45-3BF4A505E61B}" srcOrd="6" destOrd="0" parTransId="{71F6EE6C-D40F-43B8-9966-BC7473CFE9A1}" sibTransId="{FA038D41-E7F2-46FE-BE06-27D296653FF9}"/>
    <dgm:cxn modelId="{7F65D509-D906-4C7E-9FB5-3D0B39CB4CD7}" type="presOf" srcId="{15828F25-D9DC-474E-BDB7-D0C96BB09D53}" destId="{09F81971-61A1-4CB0-8EEA-38BD69D84A68}" srcOrd="0" destOrd="0" presId="urn:microsoft.com/office/officeart/2005/8/layout/radial1"/>
    <dgm:cxn modelId="{EE5ED6C8-3C2A-4568-8D0F-8E9F80CDB84E}" srcId="{B179D74B-D7BA-4ED1-A72F-D0DA76E8417A}" destId="{948D7AA2-6A07-4029-958A-456C6A888F0B}" srcOrd="3" destOrd="0" parTransId="{850BDB31-7899-47A8-8A8D-2651EE81DB1C}" sibTransId="{5E26D90B-22ED-4AB4-8D07-24D8137BEB98}"/>
    <dgm:cxn modelId="{A1F87E69-0B9E-448D-B0F8-A8DE77958EE7}" srcId="{1F8E4B7B-3190-492B-BA7B-9B52CE7D79BE}" destId="{2EE46889-1A09-4806-B089-801B04171E60}" srcOrd="16" destOrd="0" parTransId="{A6000D43-5024-43C0-8574-7AEB0E68720C}" sibTransId="{67DDBE8F-98D4-49F8-8FAB-FF2F0E4F950D}"/>
    <dgm:cxn modelId="{79ED8E35-A2BE-4B2E-9069-4F2BA267B33D}" srcId="{1F8E4B7B-3190-492B-BA7B-9B52CE7D79BE}" destId="{BFF29C8B-E435-4586-9B3B-5CD319718742}" srcOrd="10" destOrd="0" parTransId="{419C7814-EE9B-426A-A5E9-042BFEFACDAA}" sibTransId="{C7795094-6DB5-4D91-9F9E-0C5AD0001A30}"/>
    <dgm:cxn modelId="{C74358BA-7E63-4FCC-B6B9-50D46A881993}" type="presOf" srcId="{B179D74B-D7BA-4ED1-A72F-D0DA76E8417A}" destId="{22672531-8C33-499F-A8B8-1F76FA72B8E1}" srcOrd="0" destOrd="0" presId="urn:microsoft.com/office/officeart/2005/8/layout/radial1"/>
    <dgm:cxn modelId="{6E64CDD4-DD55-4879-97F3-53C289B68D18}" srcId="{1F8E4B7B-3190-492B-BA7B-9B52CE7D79BE}" destId="{6ECB981E-F085-4D98-9472-2BE577BE507B}" srcOrd="14" destOrd="0" parTransId="{EC7F1BEB-B370-461E-8CB4-1ECA98D18C84}" sibTransId="{D3D34119-1DE8-4F0A-9806-7E2D0E5E3C70}"/>
    <dgm:cxn modelId="{6AF933AA-2057-4700-99BF-1DC996F2DA47}" srcId="{1F8E4B7B-3190-492B-BA7B-9B52CE7D79BE}" destId="{4DEE234A-F768-4B72-9D96-AB0E984D0FB0}" srcOrd="13" destOrd="0" parTransId="{1493922C-B4E1-4ADB-B1BD-D593609F293B}" sibTransId="{C886C9CC-4E17-49C8-965F-8B6531D0AE20}"/>
    <dgm:cxn modelId="{5BD57CC7-A30A-4AFD-BEA1-2C21B47AD9F1}" type="presOf" srcId="{D3913F27-E24C-40CD-AFE9-DDAE93138E32}" destId="{B73BB58B-01B7-42F4-9905-9F1B2B2B2E86}" srcOrd="0" destOrd="0" presId="urn:microsoft.com/office/officeart/2005/8/layout/radial1"/>
    <dgm:cxn modelId="{82CD3151-10DF-43E1-8E55-393D91A536D3}" type="presOf" srcId="{4199C120-FE21-41AC-9A33-F6885A63D66E}" destId="{ACABAC21-A12D-4CBC-B952-3A73C95768F1}" srcOrd="1" destOrd="0" presId="urn:microsoft.com/office/officeart/2005/8/layout/radial1"/>
    <dgm:cxn modelId="{3B63E48E-8750-4538-AAD4-FC4888F20A57}" type="presOf" srcId="{1F8E4B7B-3190-492B-BA7B-9B52CE7D79BE}" destId="{FC4E895A-5CB6-4776-9D34-BC12EF08CF61}" srcOrd="0" destOrd="0" presId="urn:microsoft.com/office/officeart/2005/8/layout/radial1"/>
    <dgm:cxn modelId="{15A2BEBA-BFD5-4334-8A52-9A9D47155D92}" srcId="{1F8E4B7B-3190-492B-BA7B-9B52CE7D79BE}" destId="{2C5A668E-7D5C-4ABF-8FFC-18A5A96A1DA9}" srcOrd="2" destOrd="0" parTransId="{90B2D13E-1E7D-4C52-B871-EA356C089E73}" sibTransId="{CB361F55-463C-460A-ABD2-F8D352C625BB}"/>
    <dgm:cxn modelId="{B66FB733-7548-4194-8D47-8697BF09C22C}" type="presOf" srcId="{4199C120-FE21-41AC-9A33-F6885A63D66E}" destId="{38A04AD7-3C30-42FD-9169-981E636C19E5}" srcOrd="0" destOrd="0" presId="urn:microsoft.com/office/officeart/2005/8/layout/radial1"/>
    <dgm:cxn modelId="{0056C6F0-81D1-47C9-84A7-691B8A3373C5}" srcId="{1F8E4B7B-3190-492B-BA7B-9B52CE7D79BE}" destId="{BEB47B71-2B2B-471B-8254-6425DC3467DC}" srcOrd="3" destOrd="0" parTransId="{A40E38AA-33C7-4DB5-8CB8-FD872031BB8E}" sibTransId="{D6935280-0094-491F-B9B5-09793877922D}"/>
    <dgm:cxn modelId="{63747DA2-2B5D-40FA-93AD-B6689CE961A9}" type="presOf" srcId="{607EE9E9-D002-42FE-B74D-D945412804DF}" destId="{9C4E9843-91FB-4B66-AD05-A718EA51A920}" srcOrd="1" destOrd="0" presId="urn:microsoft.com/office/officeart/2005/8/layout/radial1"/>
    <dgm:cxn modelId="{FAA567FD-F4EA-4150-92AF-9D888BABB7B5}" type="presOf" srcId="{7FE7A46F-F120-46C2-8441-BB1D9BA17B40}" destId="{6CE479B8-58DF-48DD-AC0B-D0C5FC6877CB}" srcOrd="0" destOrd="0" presId="urn:microsoft.com/office/officeart/2005/8/layout/radial1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452DE7E2-BFBD-4189-B0C1-D4F58042CF44}" srcId="{B179D74B-D7BA-4ED1-A72F-D0DA76E8417A}" destId="{052F7232-50DC-44E8-9F5D-8FEEAEB86E33}" srcOrd="5" destOrd="0" parTransId="{A2E5F42E-C718-432A-8A41-71BF82BBE18E}" sibTransId="{71ADD2D1-68BE-4C39-A17E-3E7AC1D147F0}"/>
    <dgm:cxn modelId="{67B53CC9-EAD6-4807-A826-60948956F288}" srcId="{B179D74B-D7BA-4ED1-A72F-D0DA76E8417A}" destId="{D3913F27-E24C-40CD-AFE9-DDAE93138E32}" srcOrd="4" destOrd="0" parTransId="{F986B101-2D04-4E3D-8735-12066002DCA2}" sibTransId="{CB8E9DCB-886A-4917-B75A-D6CABEF1A2D5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FE0BCF8E-D340-454A-9D1E-33E5D03F5E12}" srcId="{1F8E4B7B-3190-492B-BA7B-9B52CE7D79BE}" destId="{56AAF225-5D0C-4A0D-BEB7-105BB5E777DF}" srcOrd="1" destOrd="0" parTransId="{26DC4018-436F-46AB-8945-1FE7E07EAD0E}" sibTransId="{E0152153-8D94-4B8E-83BA-7CFDB2DE7512}"/>
    <dgm:cxn modelId="{D015EBAF-0B0F-4D0A-8F07-38D39946D720}" srcId="{B179D74B-D7BA-4ED1-A72F-D0DA76E8417A}" destId="{C6A1BDBE-B799-45DE-8DF1-D0A56A293435}" srcOrd="2" destOrd="0" parTransId="{7FE7A46F-F120-46C2-8441-BB1D9BA17B40}" sibTransId="{B358B0F7-9D28-4C8F-9C22-734A2FEDCC8D}"/>
    <dgm:cxn modelId="{11A3A830-89C3-4808-AC61-8E85488CA6E5}" type="presOf" srcId="{850BDB31-7899-47A8-8A8D-2651EE81DB1C}" destId="{A5A442AC-CDA8-474B-92EE-3D632F0EC957}" srcOrd="0" destOrd="0" presId="urn:microsoft.com/office/officeart/2005/8/layout/radial1"/>
    <dgm:cxn modelId="{1B2D08A9-FD2B-4C26-B84F-A6C6038E479D}" srcId="{B179D74B-D7BA-4ED1-A72F-D0DA76E8417A}" destId="{C3B366E1-35BE-4501-9211-79E56F24F0B1}" srcOrd="6" destOrd="0" parTransId="{4199C120-FE21-41AC-9A33-F6885A63D66E}" sibTransId="{AB4F022C-2B6F-4D5A-8949-0266BBDB6FAD}"/>
    <dgm:cxn modelId="{A90314BE-DB16-4FBF-945F-479D7B31631D}" type="presOf" srcId="{F986B101-2D04-4E3D-8735-12066002DCA2}" destId="{DF6EDE72-0B1B-4A13-B586-C939D94F44B0}" srcOrd="1" destOrd="0" presId="urn:microsoft.com/office/officeart/2005/8/layout/radial1"/>
    <dgm:cxn modelId="{62680DEC-9C34-439E-B5E6-62FFB572AD0F}" srcId="{1F8E4B7B-3190-492B-BA7B-9B52CE7D79BE}" destId="{3FAF614F-E111-4CCB-86C3-AD6B6950CF5A}" srcOrd="9" destOrd="0" parTransId="{62F22F46-97B3-4776-9088-8B2D67E1DD78}" sibTransId="{EF0EA7DB-F32A-4220-89A0-6BB29D5CB53B}"/>
    <dgm:cxn modelId="{71CC0CD8-6E41-449D-9218-D7E2E8C77AFA}" type="presParOf" srcId="{FC4E895A-5CB6-4776-9D34-BC12EF08CF61}" destId="{22672531-8C33-499F-A8B8-1F76FA72B8E1}" srcOrd="0" destOrd="0" presId="urn:microsoft.com/office/officeart/2005/8/layout/radial1"/>
    <dgm:cxn modelId="{ED4BB1C1-B98D-4162-87EB-75095123E682}" type="presParOf" srcId="{FC4E895A-5CB6-4776-9D34-BC12EF08CF61}" destId="{2CB797D3-131D-4B40-8D1C-3C0BCCD4E26A}" srcOrd="1" destOrd="0" presId="urn:microsoft.com/office/officeart/2005/8/layout/radial1"/>
    <dgm:cxn modelId="{02070757-9C51-4F90-BFF4-11D9920722A0}" type="presParOf" srcId="{2CB797D3-131D-4B40-8D1C-3C0BCCD4E26A}" destId="{9C4E9843-91FB-4B66-AD05-A718EA51A920}" srcOrd="0" destOrd="0" presId="urn:microsoft.com/office/officeart/2005/8/layout/radial1"/>
    <dgm:cxn modelId="{EF7F9E84-3FB4-468D-B470-444A9D734AA0}" type="presParOf" srcId="{FC4E895A-5CB6-4776-9D34-BC12EF08CF61}" destId="{9F81A141-1B04-4A03-B238-37F7A90993F2}" srcOrd="2" destOrd="0" presId="urn:microsoft.com/office/officeart/2005/8/layout/radial1"/>
    <dgm:cxn modelId="{8E627F83-381F-46CA-B5E2-DB2C62C29C4F}" type="presParOf" srcId="{FC4E895A-5CB6-4776-9D34-BC12EF08CF61}" destId="{09F81971-61A1-4CB0-8EEA-38BD69D84A68}" srcOrd="3" destOrd="0" presId="urn:microsoft.com/office/officeart/2005/8/layout/radial1"/>
    <dgm:cxn modelId="{41C8309D-AB9C-41AA-82C7-86F94383AD59}" type="presParOf" srcId="{09F81971-61A1-4CB0-8EEA-38BD69D84A68}" destId="{40A4609C-9060-46DB-B6FB-91E6E6B2159D}" srcOrd="0" destOrd="0" presId="urn:microsoft.com/office/officeart/2005/8/layout/radial1"/>
    <dgm:cxn modelId="{8269A3E2-5C9E-42A6-92C9-B0DFE3099CB8}" type="presParOf" srcId="{FC4E895A-5CB6-4776-9D34-BC12EF08CF61}" destId="{B4689F4D-C616-4B5A-AB08-969AFEC6F29C}" srcOrd="4" destOrd="0" presId="urn:microsoft.com/office/officeart/2005/8/layout/radial1"/>
    <dgm:cxn modelId="{342FAD68-2895-4720-A1BA-032BC4934D6F}" type="presParOf" srcId="{FC4E895A-5CB6-4776-9D34-BC12EF08CF61}" destId="{6CE479B8-58DF-48DD-AC0B-D0C5FC6877CB}" srcOrd="5" destOrd="0" presId="urn:microsoft.com/office/officeart/2005/8/layout/radial1"/>
    <dgm:cxn modelId="{D3918132-3402-4224-A10E-FFF6F9AB133C}" type="presParOf" srcId="{6CE479B8-58DF-48DD-AC0B-D0C5FC6877CB}" destId="{6CEA8AA8-969F-4D16-AA37-493DEC7B2497}" srcOrd="0" destOrd="0" presId="urn:microsoft.com/office/officeart/2005/8/layout/radial1"/>
    <dgm:cxn modelId="{91639F97-DBEE-442A-B911-96002ED6D0D7}" type="presParOf" srcId="{FC4E895A-5CB6-4776-9D34-BC12EF08CF61}" destId="{A6529843-AF44-44C9-93DF-E3B0991FDD04}" srcOrd="6" destOrd="0" presId="urn:microsoft.com/office/officeart/2005/8/layout/radial1"/>
    <dgm:cxn modelId="{872EEA37-470F-4CF0-B1D2-EDBF0D5ECA0F}" type="presParOf" srcId="{FC4E895A-5CB6-4776-9D34-BC12EF08CF61}" destId="{A5A442AC-CDA8-474B-92EE-3D632F0EC957}" srcOrd="7" destOrd="0" presId="urn:microsoft.com/office/officeart/2005/8/layout/radial1"/>
    <dgm:cxn modelId="{0D7A4A58-85DE-4744-8252-1AA16A8AD5FB}" type="presParOf" srcId="{A5A442AC-CDA8-474B-92EE-3D632F0EC957}" destId="{B6C2774B-CEC3-4885-8925-9AD4E72E39CE}" srcOrd="0" destOrd="0" presId="urn:microsoft.com/office/officeart/2005/8/layout/radial1"/>
    <dgm:cxn modelId="{69C03A13-78B0-433D-A5DC-701A624AAB71}" type="presParOf" srcId="{FC4E895A-5CB6-4776-9D34-BC12EF08CF61}" destId="{D418F6EB-147F-4047-B751-E8166DE58772}" srcOrd="8" destOrd="0" presId="urn:microsoft.com/office/officeart/2005/8/layout/radial1"/>
    <dgm:cxn modelId="{FB26BC09-5A40-42AB-BD45-45E633CF3FFF}" type="presParOf" srcId="{FC4E895A-5CB6-4776-9D34-BC12EF08CF61}" destId="{E5D811FC-7971-4430-8A28-1798A91448B2}" srcOrd="9" destOrd="0" presId="urn:microsoft.com/office/officeart/2005/8/layout/radial1"/>
    <dgm:cxn modelId="{FC86B5E3-C95C-4556-A23A-DA780C7B4050}" type="presParOf" srcId="{E5D811FC-7971-4430-8A28-1798A91448B2}" destId="{DF6EDE72-0B1B-4A13-B586-C939D94F44B0}" srcOrd="0" destOrd="0" presId="urn:microsoft.com/office/officeart/2005/8/layout/radial1"/>
    <dgm:cxn modelId="{B20A2493-0309-4669-8A57-3CF1D94CD102}" type="presParOf" srcId="{FC4E895A-5CB6-4776-9D34-BC12EF08CF61}" destId="{B73BB58B-01B7-42F4-9905-9F1B2B2B2E86}" srcOrd="10" destOrd="0" presId="urn:microsoft.com/office/officeart/2005/8/layout/radial1"/>
    <dgm:cxn modelId="{AADE3A10-990B-4595-8220-63F085F35129}" type="presParOf" srcId="{FC4E895A-5CB6-4776-9D34-BC12EF08CF61}" destId="{BC211171-4868-4B1B-8C84-7AFE7DA92B72}" srcOrd="11" destOrd="0" presId="urn:microsoft.com/office/officeart/2005/8/layout/radial1"/>
    <dgm:cxn modelId="{B4DBA062-C08F-427C-ACA9-A05EFF38A0B7}" type="presParOf" srcId="{BC211171-4868-4B1B-8C84-7AFE7DA92B72}" destId="{5514A104-9BD3-4559-9BDA-E17D63A5FAED}" srcOrd="0" destOrd="0" presId="urn:microsoft.com/office/officeart/2005/8/layout/radial1"/>
    <dgm:cxn modelId="{7FC87BEE-81EE-4FB5-94C2-50AF44503562}" type="presParOf" srcId="{FC4E895A-5CB6-4776-9D34-BC12EF08CF61}" destId="{9779251D-D94F-458D-8625-FA8430489ABD}" srcOrd="12" destOrd="0" presId="urn:microsoft.com/office/officeart/2005/8/layout/radial1"/>
    <dgm:cxn modelId="{698E30B4-36A9-4AA7-B5F3-F80BDB2ABF6E}" type="presParOf" srcId="{FC4E895A-5CB6-4776-9D34-BC12EF08CF61}" destId="{38A04AD7-3C30-42FD-9169-981E636C19E5}" srcOrd="13" destOrd="0" presId="urn:microsoft.com/office/officeart/2005/8/layout/radial1"/>
    <dgm:cxn modelId="{DF886D84-3AF9-49A8-B957-1F87239A732A}" type="presParOf" srcId="{38A04AD7-3C30-42FD-9169-981E636C19E5}" destId="{ACABAC21-A12D-4CBC-B952-3A73C95768F1}" srcOrd="0" destOrd="0" presId="urn:microsoft.com/office/officeart/2005/8/layout/radial1"/>
    <dgm:cxn modelId="{69220220-4BAA-4540-8EF3-B5C0D66FC933}" type="presParOf" srcId="{FC4E895A-5CB6-4776-9D34-BC12EF08CF61}" destId="{21AB2C71-7445-44F1-88DA-8920B87614F7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7D4731-E778-4229-ADC1-3054A5537D2B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DBFC0E42-52C3-41AC-9D55-3ACB6CC85CB4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204,4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B5EAC6F-797B-4A84-96CA-DCA7CC53AA9E}" type="parTrans" cxnId="{A8583FBA-F4DF-47DF-B1FE-06F909D07976}">
      <dgm:prSet/>
      <dgm:spPr/>
      <dgm:t>
        <a:bodyPr/>
        <a:lstStyle/>
        <a:p>
          <a:endParaRPr lang="ru-RU"/>
        </a:p>
      </dgm:t>
    </dgm:pt>
    <dgm:pt modelId="{8D9DF96D-5F05-4582-AAE8-1B1998DE7A99}" type="sibTrans" cxnId="{A8583FBA-F4DF-47DF-B1FE-06F909D07976}">
      <dgm:prSet/>
      <dgm:spPr/>
      <dgm:t>
        <a:bodyPr/>
        <a:lstStyle/>
        <a:p>
          <a:endParaRPr lang="ru-RU"/>
        </a:p>
      </dgm:t>
    </dgm:pt>
    <dgm:pt modelId="{7D40F476-0546-4DC1-BB6A-4F8DD0F3633C}">
      <dgm:prSet phldrT="[Текст]" custT="1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15195,1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A082BDB-F738-4B52-8418-F48EBC1D9ED3}" type="sibTrans" cxnId="{F1BC3F74-8D18-4752-A66A-F579289E38F3}">
      <dgm:prSet/>
      <dgm:spPr/>
      <dgm:t>
        <a:bodyPr/>
        <a:lstStyle/>
        <a:p>
          <a:endParaRPr lang="ru-RU"/>
        </a:p>
      </dgm:t>
    </dgm:pt>
    <dgm:pt modelId="{7DE25F09-9A21-4C6F-B842-CE2E35AB9A99}" type="parTrans" cxnId="{F1BC3F74-8D18-4752-A66A-F579289E38F3}">
      <dgm:prSet/>
      <dgm:spPr/>
      <dgm:t>
        <a:bodyPr/>
        <a:lstStyle/>
        <a:p>
          <a:endParaRPr lang="ru-RU"/>
        </a:p>
      </dgm:t>
    </dgm:pt>
    <dgm:pt modelId="{0CCA2EBD-E007-40E2-BC0A-B9FC89413435}" type="pres">
      <dgm:prSet presAssocID="{517D4731-E778-4229-ADC1-3054A5537D2B}" presName="compositeShape" presStyleCnt="0">
        <dgm:presLayoutVars>
          <dgm:chMax val="7"/>
          <dgm:dir/>
          <dgm:resizeHandles val="exact"/>
        </dgm:presLayoutVars>
      </dgm:prSet>
      <dgm:spPr/>
    </dgm:pt>
    <dgm:pt modelId="{780274D5-3C8B-4693-9DBA-38420241D3FC}" type="pres">
      <dgm:prSet presAssocID="{7D40F476-0546-4DC1-BB6A-4F8DD0F3633C}" presName="circ1" presStyleLbl="vennNode1" presStyleIdx="0" presStyleCnt="2" custScaleX="137730" custScaleY="126885" custLinFactNeighborX="-14335" custLinFactNeighborY="-15752"/>
      <dgm:spPr/>
      <dgm:t>
        <a:bodyPr/>
        <a:lstStyle/>
        <a:p>
          <a:endParaRPr lang="ru-RU"/>
        </a:p>
      </dgm:t>
    </dgm:pt>
    <dgm:pt modelId="{13135B4C-4AC9-43E6-AF2F-D7E23FABF6CB}" type="pres">
      <dgm:prSet presAssocID="{7D40F476-0546-4DC1-BB6A-4F8DD0F3633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DA2D8-C1F0-4BB3-8F56-836B6D54BAEA}" type="pres">
      <dgm:prSet presAssocID="{DBFC0E42-52C3-41AC-9D55-3ACB6CC85CB4}" presName="circ2" presStyleLbl="vennNode1" presStyleIdx="1" presStyleCnt="2" custScaleX="107037" custScaleY="43000" custLinFactNeighborX="-55591" custLinFactNeighborY="67892"/>
      <dgm:spPr/>
      <dgm:t>
        <a:bodyPr/>
        <a:lstStyle/>
        <a:p>
          <a:endParaRPr lang="ru-RU"/>
        </a:p>
      </dgm:t>
    </dgm:pt>
    <dgm:pt modelId="{8C300156-AF83-44F4-9572-C69CB6AE81BB}" type="pres">
      <dgm:prSet presAssocID="{DBFC0E42-52C3-41AC-9D55-3ACB6CC85C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D69DE8-D19C-45F6-B123-0F36E651BC47}" type="presOf" srcId="{DBFC0E42-52C3-41AC-9D55-3ACB6CC85CB4}" destId="{E30DA2D8-C1F0-4BB3-8F56-836B6D54BAEA}" srcOrd="0" destOrd="0" presId="urn:microsoft.com/office/officeart/2005/8/layout/venn1"/>
    <dgm:cxn modelId="{C0627ECE-30CF-468D-9897-631EA2780A94}" type="presOf" srcId="{517D4731-E778-4229-ADC1-3054A5537D2B}" destId="{0CCA2EBD-E007-40E2-BC0A-B9FC89413435}" srcOrd="0" destOrd="0" presId="urn:microsoft.com/office/officeart/2005/8/layout/venn1"/>
    <dgm:cxn modelId="{FA346F63-89EC-4AF2-A165-F5B7E5BCE93B}" type="presOf" srcId="{7D40F476-0546-4DC1-BB6A-4F8DD0F3633C}" destId="{780274D5-3C8B-4693-9DBA-38420241D3FC}" srcOrd="0" destOrd="0" presId="urn:microsoft.com/office/officeart/2005/8/layout/venn1"/>
    <dgm:cxn modelId="{F1BC3F74-8D18-4752-A66A-F579289E38F3}" srcId="{517D4731-E778-4229-ADC1-3054A5537D2B}" destId="{7D40F476-0546-4DC1-BB6A-4F8DD0F3633C}" srcOrd="0" destOrd="0" parTransId="{7DE25F09-9A21-4C6F-B842-CE2E35AB9A99}" sibTransId="{AA082BDB-F738-4B52-8418-F48EBC1D9ED3}"/>
    <dgm:cxn modelId="{A8583FBA-F4DF-47DF-B1FE-06F909D07976}" srcId="{517D4731-E778-4229-ADC1-3054A5537D2B}" destId="{DBFC0E42-52C3-41AC-9D55-3ACB6CC85CB4}" srcOrd="1" destOrd="0" parTransId="{9B5EAC6F-797B-4A84-96CA-DCA7CC53AA9E}" sibTransId="{8D9DF96D-5F05-4582-AAE8-1B1998DE7A99}"/>
    <dgm:cxn modelId="{26B7EEF6-4A91-408E-8491-5AA0757064C5}" type="presOf" srcId="{DBFC0E42-52C3-41AC-9D55-3ACB6CC85CB4}" destId="{8C300156-AF83-44F4-9572-C69CB6AE81BB}" srcOrd="1" destOrd="0" presId="urn:microsoft.com/office/officeart/2005/8/layout/venn1"/>
    <dgm:cxn modelId="{3DD05895-6765-411E-AED3-CF579942F709}" type="presOf" srcId="{7D40F476-0546-4DC1-BB6A-4F8DD0F3633C}" destId="{13135B4C-4AC9-43E6-AF2F-D7E23FABF6CB}" srcOrd="1" destOrd="0" presId="urn:microsoft.com/office/officeart/2005/8/layout/venn1"/>
    <dgm:cxn modelId="{E0AF677E-975A-41E7-AE7C-0FAAF46A00CC}" type="presParOf" srcId="{0CCA2EBD-E007-40E2-BC0A-B9FC89413435}" destId="{780274D5-3C8B-4693-9DBA-38420241D3FC}" srcOrd="0" destOrd="0" presId="urn:microsoft.com/office/officeart/2005/8/layout/venn1"/>
    <dgm:cxn modelId="{2D8CE777-21A6-4A5C-8885-E6276DBE1E35}" type="presParOf" srcId="{0CCA2EBD-E007-40E2-BC0A-B9FC89413435}" destId="{13135B4C-4AC9-43E6-AF2F-D7E23FABF6CB}" srcOrd="1" destOrd="0" presId="urn:microsoft.com/office/officeart/2005/8/layout/venn1"/>
    <dgm:cxn modelId="{D09C7E64-6DCD-4EB5-8109-3B085D48318E}" type="presParOf" srcId="{0CCA2EBD-E007-40E2-BC0A-B9FC89413435}" destId="{E30DA2D8-C1F0-4BB3-8F56-836B6D54BAEA}" srcOrd="2" destOrd="0" presId="urn:microsoft.com/office/officeart/2005/8/layout/venn1"/>
    <dgm:cxn modelId="{B5D46E41-F5D9-4A76-9F6C-FB9BAB3E1490}" type="presParOf" srcId="{0CCA2EBD-E007-40E2-BC0A-B9FC89413435}" destId="{8C300156-AF83-44F4-9572-C69CB6AE81B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2987831" y="1999685"/>
          <a:ext cx="3757529" cy="1451170"/>
        </a:xfrm>
        <a:prstGeom prst="ellipse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2025г-15195,1т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2024г-12862,3 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2025г-9337,7т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 р.</a:t>
          </a:r>
        </a:p>
      </dsp:txBody>
      <dsp:txXfrm>
        <a:off x="2987831" y="1999685"/>
        <a:ext cx="3757529" cy="1451170"/>
      </dsp:txXfrm>
    </dsp:sp>
    <dsp:sp modelId="{2CB797D3-131D-4B40-8D1C-3C0BCCD4E26A}">
      <dsp:nvSpPr>
        <dsp:cNvPr id="0" name=""/>
        <dsp:cNvSpPr/>
      </dsp:nvSpPr>
      <dsp:spPr>
        <a:xfrm rot="12617758">
          <a:off x="2918771" y="1859174"/>
          <a:ext cx="978640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978640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2617758">
        <a:off x="3383625" y="1848661"/>
        <a:ext cx="48932" cy="48932"/>
      </dsp:txXfrm>
    </dsp:sp>
    <dsp:sp modelId="{9F81A141-1B04-4A03-B238-37F7A90993F2}">
      <dsp:nvSpPr>
        <dsp:cNvPr id="0" name=""/>
        <dsp:cNvSpPr/>
      </dsp:nvSpPr>
      <dsp:spPr>
        <a:xfrm>
          <a:off x="1153893" y="415522"/>
          <a:ext cx="2061839" cy="1485788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Охрана окружающей среды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2025г-10,0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г.-0,0 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.-0,0 т. р.</a:t>
          </a:r>
        </a:p>
      </dsp:txBody>
      <dsp:txXfrm>
        <a:off x="1153893" y="415522"/>
        <a:ext cx="2061839" cy="1485788"/>
      </dsp:txXfrm>
    </dsp:sp>
    <dsp:sp modelId="{09F81971-61A1-4CB0-8EEA-38BD69D84A68}">
      <dsp:nvSpPr>
        <dsp:cNvPr id="0" name=""/>
        <dsp:cNvSpPr/>
      </dsp:nvSpPr>
      <dsp:spPr>
        <a:xfrm rot="10254135">
          <a:off x="2488940" y="3040319"/>
          <a:ext cx="646226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646226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254135">
        <a:off x="2795898" y="3038116"/>
        <a:ext cx="32311" cy="32311"/>
      </dsp:txXfrm>
    </dsp:sp>
    <dsp:sp modelId="{B4689F4D-C616-4B5A-AB08-969AFEC6F29C}">
      <dsp:nvSpPr>
        <dsp:cNvPr id="0" name=""/>
        <dsp:cNvSpPr/>
      </dsp:nvSpPr>
      <dsp:spPr>
        <a:xfrm>
          <a:off x="497413" y="2215725"/>
          <a:ext cx="2007176" cy="2096981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Мобилизационная и вневойсковая подготовка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164,3т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179,3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185,6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 </a:t>
          </a:r>
        </a:p>
      </dsp:txBody>
      <dsp:txXfrm>
        <a:off x="497413" y="2215725"/>
        <a:ext cx="2007176" cy="2096981"/>
      </dsp:txXfrm>
    </dsp:sp>
    <dsp:sp modelId="{6CE479B8-58DF-48DD-AC0B-D0C5FC6877CB}">
      <dsp:nvSpPr>
        <dsp:cNvPr id="0" name=""/>
        <dsp:cNvSpPr/>
      </dsp:nvSpPr>
      <dsp:spPr>
        <a:xfrm rot="18709968">
          <a:off x="5382869" y="1807253"/>
          <a:ext cx="585971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585971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8709968">
        <a:off x="5661206" y="1806556"/>
        <a:ext cx="29298" cy="29298"/>
      </dsp:txXfrm>
    </dsp:sp>
    <dsp:sp modelId="{A6529843-AF44-44C9-93DF-E3B0991FDD04}">
      <dsp:nvSpPr>
        <dsp:cNvPr id="0" name=""/>
        <dsp:cNvSpPr/>
      </dsp:nvSpPr>
      <dsp:spPr>
        <a:xfrm>
          <a:off x="5508104" y="0"/>
          <a:ext cx="1978555" cy="1806871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2025г-439,1 т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2026г-0,0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.-0,0 т. р.</a:t>
          </a:r>
        </a:p>
      </dsp:txBody>
      <dsp:txXfrm>
        <a:off x="5508104" y="0"/>
        <a:ext cx="1978555" cy="1806871"/>
      </dsp:txXfrm>
    </dsp:sp>
    <dsp:sp modelId="{A5A442AC-CDA8-474B-92EE-3D632F0EC957}">
      <dsp:nvSpPr>
        <dsp:cNvPr id="0" name=""/>
        <dsp:cNvSpPr/>
      </dsp:nvSpPr>
      <dsp:spPr>
        <a:xfrm rot="1359968">
          <a:off x="6133452" y="3287651"/>
          <a:ext cx="226408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226408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359968">
        <a:off x="6240996" y="3295944"/>
        <a:ext cx="11320" cy="11320"/>
      </dsp:txXfrm>
    </dsp:sp>
    <dsp:sp modelId="{D418F6EB-147F-4047-B751-E8166DE58772}">
      <dsp:nvSpPr>
        <dsp:cNvPr id="0" name=""/>
        <dsp:cNvSpPr/>
      </dsp:nvSpPr>
      <dsp:spPr>
        <a:xfrm rot="803322" flipH="1">
          <a:off x="6184987" y="2964056"/>
          <a:ext cx="2295613" cy="1582269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2025-г-5,0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.-0,0т.р.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.-0,0т.р.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 rot="803322" flipH="1">
        <a:off x="6184987" y="2964056"/>
        <a:ext cx="2295613" cy="1582269"/>
      </dsp:txXfrm>
    </dsp:sp>
    <dsp:sp modelId="{E5D811FC-7971-4430-8A28-1798A91448B2}">
      <dsp:nvSpPr>
        <dsp:cNvPr id="0" name=""/>
        <dsp:cNvSpPr/>
      </dsp:nvSpPr>
      <dsp:spPr>
        <a:xfrm rot="4505233">
          <a:off x="4944255" y="3582162"/>
          <a:ext cx="308523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308523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4505233">
        <a:off x="5090804" y="3588401"/>
        <a:ext cx="15426" cy="15426"/>
      </dsp:txXfrm>
    </dsp:sp>
    <dsp:sp modelId="{B73BB58B-01B7-42F4-9905-9F1B2B2B2E86}">
      <dsp:nvSpPr>
        <dsp:cNvPr id="0" name=""/>
        <dsp:cNvSpPr/>
      </dsp:nvSpPr>
      <dsp:spPr>
        <a:xfrm>
          <a:off x="4232785" y="3727896"/>
          <a:ext cx="2261208" cy="1725573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2025г- 7173,6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2026г- 6248,6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2027г-3041,2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232785" y="3727896"/>
        <a:ext cx="2261208" cy="1725573"/>
      </dsp:txXfrm>
    </dsp:sp>
    <dsp:sp modelId="{BC211171-4868-4B1B-8C84-7AFE7DA92B72}">
      <dsp:nvSpPr>
        <dsp:cNvPr id="0" name=""/>
        <dsp:cNvSpPr/>
      </dsp:nvSpPr>
      <dsp:spPr>
        <a:xfrm rot="8055902">
          <a:off x="3636019" y="3630239"/>
          <a:ext cx="669866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669866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8055902">
        <a:off x="3954206" y="3627445"/>
        <a:ext cx="33493" cy="33493"/>
      </dsp:txXfrm>
    </dsp:sp>
    <dsp:sp modelId="{9779251D-D94F-458D-8625-FA8430489ABD}">
      <dsp:nvSpPr>
        <dsp:cNvPr id="0" name=""/>
        <dsp:cNvSpPr/>
      </dsp:nvSpPr>
      <dsp:spPr>
        <a:xfrm>
          <a:off x="1911083" y="3743718"/>
          <a:ext cx="2339147" cy="1627816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effectLst/>
              <a:latin typeface="Times New Roman" pitchFamily="18" charset="0"/>
              <a:cs typeface="Times New Roman" pitchFamily="18" charset="0"/>
            </a:rPr>
            <a:t>Защита населения и территории от чрезвычайных ситуаций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effectLst/>
              <a:latin typeface="Times New Roman" pitchFamily="18" charset="0"/>
              <a:cs typeface="Times New Roman" pitchFamily="18" charset="0"/>
            </a:rPr>
            <a:t>2025г- 0,0 </a:t>
          </a:r>
          <a:r>
            <a:rPr lang="ru-RU" sz="1400" b="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</dsp:txBody>
      <dsp:txXfrm>
        <a:off x="1911083" y="3743718"/>
        <a:ext cx="2339147" cy="1627816"/>
      </dsp:txXfrm>
    </dsp:sp>
    <dsp:sp modelId="{38A04AD7-3C30-42FD-9169-981E636C19E5}">
      <dsp:nvSpPr>
        <dsp:cNvPr id="0" name=""/>
        <dsp:cNvSpPr/>
      </dsp:nvSpPr>
      <dsp:spPr>
        <a:xfrm rot="15353989">
          <a:off x="4499599" y="1844384"/>
          <a:ext cx="298470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298470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5353989">
        <a:off x="4641372" y="1850875"/>
        <a:ext cx="14923" cy="14923"/>
      </dsp:txXfrm>
    </dsp:sp>
    <dsp:sp modelId="{21AB2C71-7445-44F1-88DA-8920B87614F7}">
      <dsp:nvSpPr>
        <dsp:cNvPr id="0" name=""/>
        <dsp:cNvSpPr/>
      </dsp:nvSpPr>
      <dsp:spPr>
        <a:xfrm>
          <a:off x="3368686" y="0"/>
          <a:ext cx="2061839" cy="1732264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Культура, кинематография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2025г- 7100,0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т. 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2026г.-5454,6 т 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2027г.-5624,2 т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. р.</a:t>
          </a:r>
        </a:p>
      </dsp:txBody>
      <dsp:txXfrm>
        <a:off x="3368686" y="0"/>
        <a:ext cx="2061839" cy="17322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0274D5-3C8B-4693-9DBA-38420241D3FC}">
      <dsp:nvSpPr>
        <dsp:cNvPr id="0" name=""/>
        <dsp:cNvSpPr/>
      </dsp:nvSpPr>
      <dsp:spPr>
        <a:xfrm>
          <a:off x="-153926" y="0"/>
          <a:ext cx="2970181" cy="2736306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15195,1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828" y="322669"/>
        <a:ext cx="1712537" cy="2090967"/>
      </dsp:txXfrm>
    </dsp:sp>
    <dsp:sp modelId="{E30DA2D8-C1F0-4BB3-8F56-836B6D54BAEA}">
      <dsp:nvSpPr>
        <dsp:cNvPr id="0" name=""/>
        <dsp:cNvSpPr/>
      </dsp:nvSpPr>
      <dsp:spPr>
        <a:xfrm>
          <a:off x="532443" y="2344358"/>
          <a:ext cx="2308279" cy="927305"/>
        </a:xfrm>
        <a:prstGeom prst="ellipse">
          <a:avLst/>
        </a:prstGeom>
        <a:solidFill>
          <a:srgbClr val="00B0F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204,4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87495" y="2453707"/>
        <a:ext cx="1330899" cy="70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6964" y="274638"/>
            <a:ext cx="823007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6964" y="1600200"/>
            <a:ext cx="4038349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7107" y="1600200"/>
            <a:ext cx="403993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6964" y="3938589"/>
            <a:ext cx="4038349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7107" y="3938589"/>
            <a:ext cx="403993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7E114-6936-4D08-B4D4-449ECC124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3051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6;&#1075;&#1088;&#1072;&#1084;&#1084;&#1099;/&#1076;&#1086;&#1089;&#1090;&#1091;&#1087;&#1085;&#1072;&#1103;%20&#1089;&#1088;&#1077;&#1076;&#1072;.docx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1" y="4221088"/>
            <a:ext cx="6400800" cy="194421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                                                                      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Вольно-Донского 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Морозовского района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плановый период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2027годов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42493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Бюджет для граждан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2234748939"/>
              </p:ext>
            </p:extLst>
          </p:nvPr>
        </p:nvGraphicFramePr>
        <p:xfrm>
          <a:off x="0" y="1357298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40960" cy="720080"/>
          </a:xfr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Вольно-Донского сельского поселения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Морозовского района на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2025год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плановый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6804248" y="2708920"/>
            <a:ext cx="2088232" cy="1584176"/>
          </a:xfrm>
          <a:prstGeom prst="ellipse">
            <a:avLst/>
          </a:prstGeom>
          <a:solidFill>
            <a:srgbClr val="FFC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.-214,7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р.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.-214,7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р.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г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.-0,0 т. р.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017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1663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Вольно-Донского сельского поселения Морозовского района, формируемые в рамках муниципальных программ Вольно-Донского сельского поселения , и непрограммные расходы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367840" y="1587360"/>
            <a:ext cx="2964467" cy="3714586"/>
            <a:chOff x="1012352" y="1935696"/>
            <a:chExt cx="2219809" cy="3174473"/>
          </a:xfrm>
        </p:grpSpPr>
        <p:sp>
          <p:nvSpPr>
            <p:cNvPr id="4" name="Полилиния 3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09972" tIns="271721" rIns="629947" bIns="271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12862,3</a:t>
              </a: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тыс. рублей</a:t>
              </a:r>
              <a:endParaRPr lang="ru-RU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034287" y="3934647"/>
              <a:ext cx="1112232" cy="1175522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44091" tIns="164946" rIns="218520" bIns="16494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179,3 </a:t>
              </a: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тыс. рублей</a:t>
              </a: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261338745"/>
              </p:ext>
            </p:extLst>
          </p:nvPr>
        </p:nvGraphicFramePr>
        <p:xfrm>
          <a:off x="539552" y="1268760"/>
          <a:ext cx="3885630" cy="3271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002786" y="5254490"/>
            <a:ext cx="605451" cy="402437"/>
            <a:chOff x="-74979" y="514436"/>
            <a:chExt cx="2219809" cy="2304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Овал 9"/>
            <p:cNvSpPr/>
            <p:nvPr/>
          </p:nvSpPr>
          <p:spPr>
            <a:xfrm>
              <a:off x="-74979" y="514436"/>
              <a:ext cx="2219809" cy="230424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5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34993" y="786157"/>
              <a:ext cx="1279890" cy="1760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88282" y="5163320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 Вольно-Донского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75103" y="6093296"/>
            <a:ext cx="605451" cy="402437"/>
          </a:xfrm>
          <a:prstGeom prst="ellipse">
            <a:avLst/>
          </a:prstGeom>
          <a:solidFill>
            <a:srgbClr val="00B0F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2" name="Прямоугольник 21"/>
          <p:cNvSpPr/>
          <p:nvPr/>
        </p:nvSpPr>
        <p:spPr>
          <a:xfrm>
            <a:off x="1688282" y="6067902"/>
            <a:ext cx="6192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епрограммные расходы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1538" y="4857760"/>
            <a:ext cx="234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2025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720751" y="4729581"/>
            <a:ext cx="299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2026 </a:t>
            </a:r>
            <a:r>
              <a:rPr lang="ru-RU" dirty="0" smtClean="0"/>
              <a:t>год</a:t>
            </a:r>
            <a:endParaRPr lang="ru-RU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5831498" y="1524496"/>
            <a:ext cx="2964467" cy="3574417"/>
            <a:chOff x="1012352" y="1935696"/>
            <a:chExt cx="2219809" cy="3054686"/>
          </a:xfrm>
        </p:grpSpPr>
        <p:sp>
          <p:nvSpPr>
            <p:cNvPr id="19" name="Полилиния 18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09972" tIns="271721" rIns="629947" bIns="271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9337,7</a:t>
              </a: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тыс. рублей</a:t>
              </a:r>
              <a:endParaRPr lang="ru-RU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2081816" y="3814860"/>
              <a:ext cx="1112232" cy="1175522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44091" tIns="164946" rIns="218520" bIns="16494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185,6</a:t>
              </a: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400" kern="1200" dirty="0" smtClean="0">
                  <a:latin typeface="Times New Roman" pitchFamily="18" charset="0"/>
                  <a:cs typeface="Times New Roman" pitchFamily="18" charset="0"/>
                </a:rPr>
                <a:t>тыс. рублей</a:t>
              </a: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385047" y="4870667"/>
            <a:ext cx="299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2027 </a:t>
            </a:r>
            <a:r>
              <a:rPr lang="ru-RU" dirty="0" smtClean="0"/>
              <a:t>год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19717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15154"/>
            <a:ext cx="7886700" cy="8375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b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Вольно-Донского сельского поселения</a:t>
            </a:r>
            <a:endParaRPr lang="ru-RU" sz="24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152" y="1124744"/>
            <a:ext cx="2052592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населения и территории от чрезвычайных ситуаций, обеспечения пожарной безопасности и безопасности людей на водных объектах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0468" y="1124744"/>
            <a:ext cx="1976717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 и туризма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24383" y="1124744"/>
            <a:ext cx="1976717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качественными коммунальными услугами населения  и  повышение уровня благоустройства территории Вольно-Донского сельского поселения</a:t>
            </a:r>
            <a:endParaRPr lang="ru-RU" sz="12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449170"/>
            <a:ext cx="3600400" cy="11205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терроризму, экстремизму, коррупции в Вольно-Донском сельском поселении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28531" y="2777870"/>
            <a:ext cx="1976717" cy="11205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общество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2759637"/>
            <a:ext cx="1934149" cy="11803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физической культуры и спорта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735" y="2789535"/>
            <a:ext cx="1976719" cy="11205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hlinkClick r:id="rId2" action="ppaction://hlinkfile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Энергоэффективность и развитие энергетики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1124744"/>
            <a:ext cx="2016224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политика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5782" y="4437112"/>
            <a:ext cx="4084703" cy="113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муниципальными  финансами и создание условий для  эффективного управления муниципальными финансами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8692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altLang="ru-RU" sz="2000" dirty="0">
                <a:latin typeface="Times New Roman" pitchFamily="18" charset="0"/>
              </a:rPr>
              <a:t>С проектом решения </a:t>
            </a:r>
            <a:r>
              <a:rPr lang="ru-RU" altLang="ru-RU" sz="2000" dirty="0" smtClean="0">
                <a:latin typeface="Times New Roman" pitchFamily="18" charset="0"/>
              </a:rPr>
              <a:t>Собрания депутатов Вольно-Донского сельского </a:t>
            </a:r>
            <a:r>
              <a:rPr lang="ru-RU" altLang="ru-RU" sz="2000" dirty="0">
                <a:latin typeface="Times New Roman" pitchFamily="18" charset="0"/>
              </a:rPr>
              <a:t>поселения «О бюджете </a:t>
            </a:r>
            <a:r>
              <a:rPr lang="ru-RU" altLang="ru-RU" sz="2000" dirty="0" smtClean="0">
                <a:latin typeface="Times New Roman" pitchFamily="18" charset="0"/>
              </a:rPr>
              <a:t>Вольно-Донского </a:t>
            </a:r>
            <a:r>
              <a:rPr lang="ru-RU" altLang="ru-RU" sz="2000" dirty="0">
                <a:latin typeface="Times New Roman" pitchFamily="18" charset="0"/>
              </a:rPr>
              <a:t>сельского </a:t>
            </a:r>
            <a:r>
              <a:rPr lang="ru-RU" altLang="ru-RU" sz="2000" dirty="0" smtClean="0">
                <a:latin typeface="Times New Roman" pitchFamily="18" charset="0"/>
              </a:rPr>
              <a:t>поселения Морозовского района </a:t>
            </a:r>
            <a:r>
              <a:rPr lang="ru-RU" altLang="ru-RU" sz="2000" dirty="0">
                <a:latin typeface="Times New Roman" pitchFamily="18" charset="0"/>
              </a:rPr>
              <a:t>на </a:t>
            </a:r>
            <a:r>
              <a:rPr lang="ru-RU" altLang="ru-RU" sz="2000" dirty="0" smtClean="0">
                <a:latin typeface="Times New Roman" pitchFamily="18" charset="0"/>
              </a:rPr>
              <a:t>2025 </a:t>
            </a:r>
            <a:r>
              <a:rPr lang="ru-RU" altLang="ru-RU" sz="2000" dirty="0" smtClean="0">
                <a:latin typeface="Times New Roman" pitchFamily="18" charset="0"/>
              </a:rPr>
              <a:t>год и плановый период </a:t>
            </a:r>
            <a:r>
              <a:rPr lang="ru-RU" altLang="ru-RU" sz="2000" dirty="0" smtClean="0">
                <a:latin typeface="Times New Roman" pitchFamily="18" charset="0"/>
              </a:rPr>
              <a:t>2026 </a:t>
            </a:r>
            <a:r>
              <a:rPr lang="ru-RU" altLang="ru-RU" sz="2000" smtClean="0">
                <a:latin typeface="Times New Roman" pitchFamily="18" charset="0"/>
              </a:rPr>
              <a:t>и 2027 </a:t>
            </a:r>
            <a:r>
              <a:rPr lang="ru-RU" altLang="ru-RU" sz="2000" dirty="0" smtClean="0">
                <a:latin typeface="Times New Roman" pitchFamily="18" charset="0"/>
              </a:rPr>
              <a:t>годов»  </a:t>
            </a:r>
          </a:p>
          <a:p>
            <a:pPr algn="just"/>
            <a:r>
              <a:rPr lang="ru-RU" altLang="ru-RU" sz="2000" dirty="0" smtClean="0">
                <a:latin typeface="Times New Roman" pitchFamily="18" charset="0"/>
              </a:rPr>
              <a:t>можно </a:t>
            </a:r>
            <a:r>
              <a:rPr lang="ru-RU" altLang="ru-RU" sz="2000" dirty="0">
                <a:latin typeface="Times New Roman" pitchFamily="18" charset="0"/>
              </a:rPr>
              <a:t>ознакомиться </a:t>
            </a:r>
            <a:r>
              <a:rPr lang="ru-RU" altLang="ru-RU" sz="2000" dirty="0" smtClean="0">
                <a:latin typeface="Times New Roman" pitchFamily="18" charset="0"/>
              </a:rPr>
              <a:t>на </a:t>
            </a:r>
            <a:r>
              <a:rPr lang="ru-RU" altLang="ru-RU" sz="2000" dirty="0">
                <a:latin typeface="Times New Roman" pitchFamily="18" charset="0"/>
              </a:rPr>
              <a:t>сайте </a:t>
            </a:r>
            <a:r>
              <a:rPr lang="ru-RU" altLang="ru-RU" sz="2000" dirty="0" smtClean="0">
                <a:latin typeface="Times New Roman" pitchFamily="18" charset="0"/>
              </a:rPr>
              <a:t>Вольно-Донского сельского поселения  </a:t>
            </a:r>
            <a:r>
              <a:rPr lang="en-US" altLang="ru-RU" sz="2000" dirty="0" smtClean="0">
                <a:latin typeface="Times New Roman" pitchFamily="18" charset="0"/>
              </a:rPr>
              <a:t>http</a:t>
            </a:r>
            <a:r>
              <a:rPr lang="en-US" altLang="ru-RU" sz="2000" dirty="0">
                <a:latin typeface="Times New Roman" pitchFamily="18" charset="0"/>
              </a:rPr>
              <a:t>://</a:t>
            </a:r>
            <a:r>
              <a:rPr lang="en-US" altLang="ru-RU" sz="2000" dirty="0" smtClean="0">
                <a:latin typeface="Times New Roman" pitchFamily="18" charset="0"/>
              </a:rPr>
              <a:t>www.</a:t>
            </a:r>
            <a:r>
              <a:rPr lang="en-US" altLang="ru-RU" sz="2000" dirty="0" smtClean="0">
                <a:solidFill>
                  <a:schemeClr val="tx1"/>
                </a:solidFill>
                <a:latin typeface="Times New Roman" pitchFamily="18" charset="0"/>
              </a:rPr>
              <a:t> volno-donskoesp@donland</a:t>
            </a:r>
            <a:r>
              <a:rPr lang="en-US" altLang="ru-RU" sz="2000" dirty="0" smtClean="0">
                <a:latin typeface="Times New Roman" pitchFamily="18" charset="0"/>
              </a:rPr>
              <a:t>.ru </a:t>
            </a:r>
            <a:r>
              <a:rPr lang="ru-RU" altLang="ru-RU" sz="2000" dirty="0" smtClean="0">
                <a:latin typeface="Times New Roman" pitchFamily="18" charset="0"/>
              </a:rPr>
              <a:t>в </a:t>
            </a:r>
            <a:r>
              <a:rPr lang="ru-RU" altLang="ru-RU" sz="2000" dirty="0">
                <a:latin typeface="Times New Roman" pitchFamily="18" charset="0"/>
              </a:rPr>
              <a:t>разделе </a:t>
            </a:r>
            <a:r>
              <a:rPr lang="ru-RU" altLang="ru-RU" sz="2000" dirty="0" smtClean="0">
                <a:latin typeface="Times New Roman" pitchFamily="18" charset="0"/>
              </a:rPr>
              <a:t>«Бюджет для граждан»., в библиотеке Вольно-Донского сельского поселения</a:t>
            </a:r>
            <a:endParaRPr lang="ru-RU" altLang="ru-RU" sz="2000" dirty="0">
              <a:latin typeface="Times New Roman" pitchFamily="18" charset="0"/>
            </a:endParaRP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512" y="2780928"/>
            <a:ext cx="820769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u="sng" dirty="0">
                <a:latin typeface="Times New Roman" pitchFamily="18" charset="0"/>
              </a:rPr>
              <a:t>Информация для контактов</a:t>
            </a:r>
          </a:p>
          <a:p>
            <a:pPr algn="ctr" eaLnBrk="1" hangingPunct="1"/>
            <a:endParaRPr lang="ru-RU" altLang="ru-RU" sz="1400" dirty="0" smtClean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Администрация Вольно-Донского сельского  поселения</a:t>
            </a: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Адрес: ул. Советская 4, ст.Вольно-Донская,</a:t>
            </a: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Морозовский  район, Ростовская  обл., 347202</a:t>
            </a: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тел. /факс (886384) 3-46-06</a:t>
            </a:r>
          </a:p>
          <a:p>
            <a:pPr algn="ctr" eaLnBrk="1" hangingPunct="1"/>
            <a:r>
              <a:rPr lang="en-US" altLang="ru-RU" sz="1400" dirty="0" smtClean="0">
                <a:latin typeface="Times New Roman" pitchFamily="18" charset="0"/>
              </a:rPr>
              <a:t>e-mail :volno-donskoesp@donland.ru</a:t>
            </a:r>
            <a:endParaRPr lang="ru-RU" altLang="ru-RU" sz="1400" dirty="0" smtClean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График работы :</a:t>
            </a: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с 8:00 до 17:00 перерыв с 12:00 до 14:00</a:t>
            </a:r>
          </a:p>
          <a:p>
            <a:pPr algn="ctr" eaLnBrk="1" hangingPunct="1"/>
            <a:r>
              <a:rPr lang="ru-RU" altLang="ru-RU" sz="1400" dirty="0" smtClean="0">
                <a:latin typeface="Times New Roman" pitchFamily="18" charset="0"/>
              </a:rPr>
              <a:t>Выходной суббота, воскресенье</a:t>
            </a:r>
            <a:endParaRPr lang="ru-RU" altLang="ru-RU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32656"/>
            <a:ext cx="8215370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755577" y="2284862"/>
            <a:ext cx="2217612" cy="8572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34" y="3214686"/>
            <a:ext cx="8215370" cy="3429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6084168" y="3214685"/>
            <a:ext cx="2631236" cy="33826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Основные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направления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бюджетной и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/>
              <a:t>налоговой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/>
              <a:t>п</a:t>
            </a:r>
            <a:r>
              <a:rPr lang="ru-RU" sz="1400" b="1" dirty="0" smtClean="0"/>
              <a:t>олитики  Вольно-Донского сельского поселения</a:t>
            </a:r>
            <a:endParaRPr lang="ru-RU" sz="1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00034" y="404664"/>
            <a:ext cx="8215370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Основа формирования </a:t>
            </a:r>
            <a:r>
              <a:rPr lang="ru-RU" sz="2000" dirty="0" smtClean="0"/>
              <a:t>бюджета Вольно-Донского сельского поселения Морозовского района:</a:t>
            </a:r>
            <a:endParaRPr lang="ru-RU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3491880" y="2326489"/>
            <a:ext cx="2158909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2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32055" y="3227038"/>
            <a:ext cx="2605587" cy="33469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Прогноз социально-экономического развития Вольно-Донского сельского поселения</a:t>
            </a:r>
            <a:endParaRPr lang="ru-RU" sz="1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71472" y="3214686"/>
            <a:ext cx="1928826" cy="26432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Бюджетном послании президента Российской федерации</a:t>
            </a:r>
            <a:endParaRPr lang="ru-RU" sz="1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287576" y="2309616"/>
            <a:ext cx="214428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3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0034" y="3250404"/>
            <a:ext cx="2703814" cy="33469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Муниципальные программы Вольно-Донского</a:t>
            </a:r>
          </a:p>
          <a:p>
            <a:pPr algn="ctr"/>
            <a:r>
              <a:rPr lang="ru-RU" sz="1400" b="1" dirty="0" smtClean="0"/>
              <a:t> сельского поселения</a:t>
            </a:r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30626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900"/>
          </a:p>
        </p:txBody>
      </p:sp>
      <p:pic>
        <p:nvPicPr>
          <p:cNvPr id="21507" name="Рисунок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Рисунок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260350"/>
            <a:ext cx="8856663" cy="6264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180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 dirty="0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1512" name="Рисунок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1514" name="Рисунок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sp>
        <p:nvSpPr>
          <p:cNvPr id="21516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1517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900"/>
          </a:p>
        </p:txBody>
      </p:sp>
      <p:sp>
        <p:nvSpPr>
          <p:cNvPr id="21518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1519" name="Text Box 80"/>
          <p:cNvSpPr txBox="1">
            <a:spLocks noChangeArrowheads="1"/>
          </p:cNvSpPr>
          <p:nvPr/>
        </p:nvSpPr>
        <p:spPr bwMode="auto">
          <a:xfrm>
            <a:off x="179388" y="3068639"/>
            <a:ext cx="3240484" cy="1923604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 b="1" dirty="0">
                <a:latin typeface="Times New Roman" pitchFamily="18" charset="0"/>
              </a:rPr>
              <a:t>ДЕФИЦИТ </a:t>
            </a:r>
          </a:p>
          <a:p>
            <a:pPr algn="ctr" eaLnBrk="1" hangingPunct="1"/>
            <a:r>
              <a:rPr lang="ru-RU" altLang="ru-RU" sz="1400" b="1" dirty="0">
                <a:latin typeface="Times New Roman" pitchFamily="18" charset="0"/>
              </a:rPr>
              <a:t>(расходы больше доходов)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1300" dirty="0"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 eaLnBrk="1" hangingPunct="1">
              <a:spcBef>
                <a:spcPct val="50000"/>
              </a:spcBef>
            </a:pPr>
            <a:endParaRPr lang="ru-RU" altLang="ru-RU" sz="1300" dirty="0">
              <a:latin typeface="Times New Roman" pitchFamily="18" charset="0"/>
            </a:endParaRPr>
          </a:p>
        </p:txBody>
      </p:sp>
      <p:sp>
        <p:nvSpPr>
          <p:cNvPr id="21520" name="AutoShape 82" descr="Крупная сетка"/>
          <p:cNvSpPr>
            <a:spLocks noChangeArrowheads="1"/>
          </p:cNvSpPr>
          <p:nvPr/>
        </p:nvSpPr>
        <p:spPr bwMode="auto">
          <a:xfrm>
            <a:off x="5724127" y="3141663"/>
            <a:ext cx="3096023" cy="1223442"/>
          </a:xfrm>
          <a:prstGeom prst="roundRect">
            <a:avLst>
              <a:gd name="adj" fmla="val 16667"/>
            </a:avLst>
          </a:prstGeom>
          <a:ln w="28575" algn="ctr">
            <a:solidFill>
              <a:schemeClr val="tx1"/>
            </a:solidFill>
            <a:round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900"/>
          </a:p>
        </p:txBody>
      </p:sp>
      <p:sp>
        <p:nvSpPr>
          <p:cNvPr id="21521" name="Text Box 83"/>
          <p:cNvSpPr txBox="1">
            <a:spLocks noChangeArrowheads="1"/>
          </p:cNvSpPr>
          <p:nvPr/>
        </p:nvSpPr>
        <p:spPr bwMode="auto">
          <a:xfrm>
            <a:off x="5292081" y="3141663"/>
            <a:ext cx="3672408" cy="1423467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 b="1" dirty="0">
                <a:latin typeface="Times New Roman" pitchFamily="18" charset="0"/>
              </a:rPr>
              <a:t>ПРОФИЦИТ</a:t>
            </a:r>
          </a:p>
          <a:p>
            <a:pPr algn="ctr" eaLnBrk="1" hangingPunct="1"/>
            <a:r>
              <a:rPr lang="ru-RU" altLang="ru-RU" sz="1400" b="1" dirty="0">
                <a:latin typeface="Times New Roman" pitchFamily="18" charset="0"/>
              </a:rPr>
              <a:t>(доходы больше расходов)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1300" dirty="0"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  <p:sp>
        <p:nvSpPr>
          <p:cNvPr id="2" name="Блок-схема: магнитный диск 1"/>
          <p:cNvSpPr/>
          <p:nvPr/>
        </p:nvSpPr>
        <p:spPr>
          <a:xfrm>
            <a:off x="4499769" y="1916906"/>
            <a:ext cx="914400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91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188913"/>
            <a:ext cx="8786813" cy="6480175"/>
          </a:xfrm>
        </p:spPr>
        <p:txBody>
          <a:bodyPr/>
          <a:lstStyle/>
          <a:p>
            <a:pPr marL="0" indent="542925" algn="just" eaLnBrk="1" hangingPunct="1">
              <a:buFontTx/>
              <a:buNone/>
            </a:pPr>
            <a:endParaRPr lang="ru-RU" altLang="ru-RU" sz="1800" b="1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marL="0" indent="542925" algn="just" eaLnBrk="1" hangingPunct="1">
              <a:buFontTx/>
              <a:buNone/>
            </a:pPr>
            <a:endParaRPr lang="ru-RU" altLang="ru-RU" sz="1800" b="1" dirty="0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22531" name="AutoShape 6"/>
          <p:cNvGrpSpPr>
            <a:grpSpLocks/>
          </p:cNvGrpSpPr>
          <p:nvPr/>
        </p:nvGrpSpPr>
        <p:grpSpPr bwMode="auto">
          <a:xfrm>
            <a:off x="2148978" y="258044"/>
            <a:ext cx="4681538" cy="388937"/>
            <a:chOff x="1233" y="-197"/>
            <a:chExt cx="3291" cy="1324"/>
          </a:xfrm>
        </p:grpSpPr>
        <p:pic>
          <p:nvPicPr>
            <p:cNvPr id="22560" name="AutoShape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3" y="-197"/>
              <a:ext cx="3291" cy="1324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sp>
          <p:nvSpPr>
            <p:cNvPr id="22561" name="Text Box 23"/>
            <p:cNvSpPr txBox="1">
              <a:spLocks noChangeArrowheads="1"/>
            </p:cNvSpPr>
            <p:nvPr/>
          </p:nvSpPr>
          <p:spPr bwMode="auto">
            <a:xfrm>
              <a:off x="1311" y="85"/>
              <a:ext cx="3138" cy="759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altLang="ru-RU" sz="2000" b="1" i="1">
                  <a:latin typeface="Times New Roman" pitchFamily="18" charset="0"/>
                </a:rPr>
                <a:t>Межбюджетные трансферты</a:t>
              </a:r>
            </a:p>
          </p:txBody>
        </p:sp>
      </p:grp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699127" y="885240"/>
            <a:ext cx="1838801" cy="477600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2693211" y="865071"/>
            <a:ext cx="1843212" cy="479617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78947" y="900208"/>
            <a:ext cx="1910301" cy="462360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22541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900"/>
          </a:p>
        </p:txBody>
      </p:sp>
      <p:sp>
        <p:nvSpPr>
          <p:cNvPr id="22542" name="Text Box 40"/>
          <p:cNvSpPr txBox="1">
            <a:spLocks noChangeArrowheads="1"/>
          </p:cNvSpPr>
          <p:nvPr/>
        </p:nvSpPr>
        <p:spPr bwMode="auto">
          <a:xfrm>
            <a:off x="823913" y="989013"/>
            <a:ext cx="15843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Times New Roman" pitchFamily="18" charset="0"/>
              </a:rPr>
              <a:t>Дотации </a:t>
            </a:r>
            <a:endParaRPr lang="ru-RU" altLang="ru-RU" b="1" dirty="0">
              <a:latin typeface="Times New Roman" pitchFamily="18" charset="0"/>
            </a:endParaRPr>
          </a:p>
          <a:p>
            <a:pPr eaLnBrk="1" hangingPunct="1"/>
            <a:r>
              <a:rPr lang="ru-RU" altLang="ru-RU" sz="1400" b="1" dirty="0">
                <a:latin typeface="Times New Roman" pitchFamily="18" charset="0"/>
              </a:rPr>
              <a:t>(</a:t>
            </a:r>
            <a:r>
              <a:rPr lang="ru-RU" altLang="ru-RU" sz="1400" b="1" i="1" dirty="0">
                <a:latin typeface="Times New Roman" pitchFamily="18" charset="0"/>
              </a:rPr>
              <a:t>от лат. «</a:t>
            </a:r>
            <a:r>
              <a:rPr lang="en-US" altLang="ru-RU" sz="1400" b="1" i="1" dirty="0" err="1">
                <a:latin typeface="Times New Roman" pitchFamily="18" charset="0"/>
              </a:rPr>
              <a:t>Dotatio</a:t>
            </a:r>
            <a:r>
              <a:rPr lang="ru-RU" altLang="ru-RU" sz="1400" b="1" i="1" dirty="0">
                <a:latin typeface="Times New Roman" pitchFamily="18" charset="0"/>
              </a:rPr>
              <a:t>» -дар, пожертвование</a:t>
            </a:r>
            <a:r>
              <a:rPr lang="ru-RU" altLang="ru-RU" sz="1400" b="1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</a:rPr>
              <a:t>Предоставляется без определения конкретной цели их использования</a:t>
            </a:r>
          </a:p>
        </p:txBody>
      </p:sp>
      <p:sp>
        <p:nvSpPr>
          <p:cNvPr id="22543" name="Text Box 41"/>
          <p:cNvSpPr txBox="1">
            <a:spLocks noChangeArrowheads="1"/>
          </p:cNvSpPr>
          <p:nvPr/>
        </p:nvSpPr>
        <p:spPr bwMode="auto">
          <a:xfrm>
            <a:off x="2786063" y="887413"/>
            <a:ext cx="1657350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>
                <a:latin typeface="Times New Roman" pitchFamily="18" charset="0"/>
              </a:rPr>
              <a:t>Субвенции </a:t>
            </a:r>
          </a:p>
          <a:p>
            <a:pPr eaLnBrk="1" hangingPunct="1"/>
            <a:r>
              <a:rPr lang="ru-RU" altLang="ru-RU" sz="1400" b="1" dirty="0">
                <a:latin typeface="Times New Roman" pitchFamily="18" charset="0"/>
              </a:rPr>
              <a:t>(</a:t>
            </a:r>
            <a:r>
              <a:rPr lang="ru-RU" altLang="ru-RU" sz="1400" b="1" i="1" dirty="0">
                <a:latin typeface="Times New Roman" pitchFamily="18" charset="0"/>
              </a:rPr>
              <a:t>от лат.</a:t>
            </a:r>
            <a:r>
              <a:rPr lang="en-US" altLang="ru-RU" sz="1400" b="1" i="1" dirty="0">
                <a:latin typeface="Times New Roman" pitchFamily="18" charset="0"/>
              </a:rPr>
              <a:t> </a:t>
            </a:r>
            <a:r>
              <a:rPr lang="ru-RU" altLang="ru-RU" sz="1400" b="1" i="1" dirty="0">
                <a:latin typeface="Times New Roman" pitchFamily="18" charset="0"/>
              </a:rPr>
              <a:t>«</a:t>
            </a:r>
            <a:r>
              <a:rPr lang="en-US" altLang="ru-RU" sz="1400" b="1" i="1" dirty="0" err="1">
                <a:latin typeface="Times New Roman" pitchFamily="18" charset="0"/>
              </a:rPr>
              <a:t>Subvenire</a:t>
            </a:r>
            <a:r>
              <a:rPr lang="ru-RU" altLang="ru-RU" sz="1400" b="1" i="1" dirty="0">
                <a:latin typeface="Times New Roman" pitchFamily="18" charset="0"/>
              </a:rPr>
              <a:t>»</a:t>
            </a:r>
            <a:r>
              <a:rPr lang="en-US" altLang="ru-RU" sz="1400" b="1" i="1" dirty="0">
                <a:latin typeface="Times New Roman" pitchFamily="18" charset="0"/>
              </a:rPr>
              <a:t> - </a:t>
            </a:r>
            <a:r>
              <a:rPr lang="ru-RU" altLang="ru-RU" sz="1400" b="1" i="1" dirty="0">
                <a:latin typeface="Times New Roman" pitchFamily="18" charset="0"/>
              </a:rPr>
              <a:t>приходить на помощь</a:t>
            </a:r>
            <a:r>
              <a:rPr lang="ru-RU" altLang="ru-RU" sz="1400" b="1" dirty="0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22544" name="Text Box 42"/>
          <p:cNvSpPr txBox="1">
            <a:spLocks noChangeArrowheads="1"/>
          </p:cNvSpPr>
          <p:nvPr/>
        </p:nvSpPr>
        <p:spPr bwMode="auto">
          <a:xfrm>
            <a:off x="4723337" y="887413"/>
            <a:ext cx="1910302" cy="1877437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>
                <a:latin typeface="Times New Roman" pitchFamily="18" charset="0"/>
              </a:rPr>
              <a:t>Субсидии </a:t>
            </a:r>
          </a:p>
          <a:p>
            <a:pPr eaLnBrk="1" hangingPunct="1"/>
            <a:r>
              <a:rPr lang="ru-RU" altLang="ru-RU" sz="1400" b="1" i="1" dirty="0">
                <a:latin typeface="Times New Roman" pitchFamily="18" charset="0"/>
              </a:rPr>
              <a:t>(от лат. «</a:t>
            </a:r>
            <a:r>
              <a:rPr lang="en-US" altLang="ru-RU" sz="1400" b="1" i="1" dirty="0" err="1">
                <a:latin typeface="Times New Roman" pitchFamily="18" charset="0"/>
              </a:rPr>
              <a:t>Subsiduim</a:t>
            </a:r>
            <a:r>
              <a:rPr lang="ru-RU" altLang="ru-RU" sz="1400" b="1" i="1" dirty="0">
                <a:latin typeface="Times New Roman" pitchFamily="18" charset="0"/>
              </a:rPr>
              <a:t>» - поддержка)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</a:rPr>
              <a:t>Предоставляются на условиях долевого </a:t>
            </a:r>
            <a:r>
              <a:rPr lang="ru-RU" altLang="ru-RU" sz="1400" dirty="0" err="1">
                <a:latin typeface="Times New Roman" pitchFamily="18" charset="0"/>
              </a:rPr>
              <a:t>софинансирования</a:t>
            </a:r>
            <a:r>
              <a:rPr lang="ru-RU" altLang="ru-RU" sz="1400" dirty="0">
                <a:latin typeface="Times New Roman" pitchFamily="18" charset="0"/>
              </a:rPr>
              <a:t> расходов других бюджетов</a:t>
            </a:r>
          </a:p>
        </p:txBody>
      </p:sp>
      <p:sp>
        <p:nvSpPr>
          <p:cNvPr id="22545" name="Line 43"/>
          <p:cNvSpPr>
            <a:spLocks noChangeShapeType="1"/>
          </p:cNvSpPr>
          <p:nvPr/>
        </p:nvSpPr>
        <p:spPr bwMode="auto">
          <a:xfrm flipH="1">
            <a:off x="2051050" y="685800"/>
            <a:ext cx="496888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6" name="Line 44"/>
          <p:cNvSpPr>
            <a:spLocks noChangeShapeType="1"/>
          </p:cNvSpPr>
          <p:nvPr/>
        </p:nvSpPr>
        <p:spPr bwMode="auto">
          <a:xfrm flipH="1">
            <a:off x="3614738" y="700088"/>
            <a:ext cx="327025" cy="187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7" name="Line 45"/>
          <p:cNvSpPr>
            <a:spLocks noChangeShapeType="1"/>
          </p:cNvSpPr>
          <p:nvPr/>
        </p:nvSpPr>
        <p:spPr bwMode="auto">
          <a:xfrm>
            <a:off x="6659563" y="692150"/>
            <a:ext cx="5762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830516" y="856414"/>
            <a:ext cx="2112489" cy="480483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22552" name="Line 50"/>
          <p:cNvSpPr>
            <a:spLocks noChangeShapeType="1"/>
          </p:cNvSpPr>
          <p:nvPr/>
        </p:nvSpPr>
        <p:spPr bwMode="auto">
          <a:xfrm>
            <a:off x="5430838" y="685800"/>
            <a:ext cx="260350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53" name="Text Box 51"/>
          <p:cNvSpPr txBox="1">
            <a:spLocks noChangeArrowheads="1"/>
          </p:cNvSpPr>
          <p:nvPr/>
        </p:nvSpPr>
        <p:spPr bwMode="auto">
          <a:xfrm>
            <a:off x="6914823" y="885239"/>
            <a:ext cx="197765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</a:rPr>
              <a:t>Иные межбюджетные трансферты</a:t>
            </a:r>
            <a:r>
              <a:rPr lang="ru-RU" altLang="ru-RU" sz="900" dirty="0"/>
              <a:t> </a:t>
            </a:r>
            <a:r>
              <a:rPr lang="ru-RU" altLang="ru-RU" sz="1400" b="1" i="1" dirty="0">
                <a:latin typeface="Times New Roman" pitchFamily="18" charset="0"/>
              </a:rPr>
              <a:t>(</a:t>
            </a:r>
            <a:r>
              <a:rPr lang="ru-RU" altLang="ru-RU" sz="1400" b="1" i="1" dirty="0" err="1">
                <a:latin typeface="Times New Roman" pitchFamily="18" charset="0"/>
              </a:rPr>
              <a:t>Трансфе́рт</a:t>
            </a:r>
            <a:r>
              <a:rPr lang="ru-RU" altLang="ru-RU" sz="1400" b="1" i="1" dirty="0">
                <a:latin typeface="Times New Roman" pitchFamily="18" charset="0"/>
              </a:rPr>
              <a:t> от лат. «</a:t>
            </a:r>
            <a:r>
              <a:rPr lang="ru-RU" altLang="ru-RU" sz="1400" b="1" i="1" dirty="0" err="1">
                <a:latin typeface="Times New Roman" pitchFamily="18" charset="0"/>
              </a:rPr>
              <a:t>Transfero</a:t>
            </a:r>
            <a:r>
              <a:rPr lang="ru-RU" altLang="ru-RU" sz="1400" b="1" i="1" dirty="0">
                <a:latin typeface="Times New Roman" pitchFamily="18" charset="0"/>
              </a:rPr>
              <a:t>»-</a:t>
            </a:r>
            <a:r>
              <a:rPr lang="ru-RU" altLang="ru-RU" sz="1400" b="1" i="1" dirty="0" err="1" smtClean="0">
                <a:latin typeface="Times New Roman" pitchFamily="18" charset="0"/>
              </a:rPr>
              <a:t>переношу,перемещаю</a:t>
            </a:r>
            <a:r>
              <a:rPr lang="ru-RU" altLang="ru-RU" sz="1400" b="1" i="1" dirty="0">
                <a:latin typeface="Times New Roman" pitchFamily="18" charset="0"/>
              </a:rPr>
              <a:t>)</a:t>
            </a:r>
            <a:r>
              <a:rPr lang="ru-RU" altLang="ru-RU" sz="1400" b="1" dirty="0"/>
              <a:t> </a:t>
            </a:r>
            <a:r>
              <a:rPr lang="ru-RU" altLang="ru-RU" sz="1400" dirty="0">
                <a:latin typeface="Times New Roman" pitchFamily="18" charset="0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 dirty="0"/>
          </a:p>
        </p:txBody>
      </p:sp>
    </p:spTree>
    <p:extLst>
      <p:ext uri="{BB962C8B-B14F-4D97-AF65-F5344CB8AC3E}">
        <p14:creationId xmlns="" xmlns:p14="http://schemas.microsoft.com/office/powerpoint/2010/main" val="40935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4796" y="81839"/>
            <a:ext cx="7119686" cy="1015663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характеристики бюджета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Вольно-Донского  </a:t>
            </a:r>
            <a:r>
              <a:rPr lang="ru-RU" sz="2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 Морозовского района </a:t>
            </a:r>
            <a:r>
              <a:rPr lang="ru-RU" sz="2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sz="2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r>
              <a:rPr lang="en-US" sz="20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  плановый период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2026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2027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  <a:endParaRPr lang="ru-RU" sz="2000" b="1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670" y="1337915"/>
            <a:ext cx="7807024" cy="457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2700000">
              <a:schemeClr val="accent4">
                <a:lumMod val="20000"/>
                <a:lumOff val="8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8670" y="1556792"/>
            <a:ext cx="2601162" cy="87395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3538" y="1571633"/>
            <a:ext cx="1586493" cy="89517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4941168"/>
            <a:ext cx="1656184" cy="746682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/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670" y="2759715"/>
            <a:ext cx="260116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Доходы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670" y="3717032"/>
            <a:ext cx="260116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Расходы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670" y="4986573"/>
            <a:ext cx="26011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Дефицит(-), Профицит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(+),                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296152" y="2759715"/>
            <a:ext cx="1563879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15195,1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3296152" y="3731140"/>
            <a:ext cx="156388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15195.1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97582" y="1592855"/>
            <a:ext cx="1562450" cy="87395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15778" y="1592855"/>
            <a:ext cx="1372446" cy="87395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04248" y="1592855"/>
            <a:ext cx="1380234" cy="87395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6833592" y="2759714"/>
            <a:ext cx="1563879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9337,7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19" name="TextBox 18"/>
          <p:cNvSpPr txBox="1"/>
          <p:nvPr/>
        </p:nvSpPr>
        <p:spPr>
          <a:xfrm flipH="1">
            <a:off x="5120060" y="2759715"/>
            <a:ext cx="146816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12862,3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5024343" y="3717031"/>
            <a:ext cx="156388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12862,3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21" name="TextBox 20"/>
          <p:cNvSpPr txBox="1"/>
          <p:nvPr/>
        </p:nvSpPr>
        <p:spPr>
          <a:xfrm flipH="1">
            <a:off x="6833591" y="3731140"/>
            <a:ext cx="153453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9337,7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24343" y="4986573"/>
            <a:ext cx="1597526" cy="74668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/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761582" y="4956554"/>
            <a:ext cx="1678552" cy="74668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3036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179512" y="1330666"/>
            <a:ext cx="2808311" cy="12410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12555,2  тыс. руб.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6511" y="224734"/>
            <a:ext cx="73994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Вольно-Донского сельского поселения Морозовского района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b="1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и плановый </a:t>
            </a:r>
          </a:p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2026-2027 </a:t>
            </a:r>
            <a:r>
              <a:rPr lang="ru-RU" sz="2000" b="1" cap="none" spc="0" dirty="0" smtClean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37" name="TextBox 36"/>
          <p:cNvSpPr txBox="1"/>
          <p:nvPr/>
        </p:nvSpPr>
        <p:spPr>
          <a:xfrm rot="10800000" flipV="1">
            <a:off x="179511" y="4245645"/>
            <a:ext cx="280831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1,8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179512" y="5492141"/>
            <a:ext cx="280831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8145,9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flipH="1">
            <a:off x="179511" y="2891281"/>
            <a:ext cx="280831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7047,4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65053" y="1330666"/>
            <a:ext cx="2808311" cy="12185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10774,6 тыс. руб.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1330666"/>
            <a:ext cx="2808311" cy="12410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10269,1 тыс. руб.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3165052" y="2891281"/>
            <a:ext cx="278348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7192,3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6156175" y="2891282"/>
            <a:ext cx="280831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 4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7627,5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3140221" y="4245646"/>
            <a:ext cx="280831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1,8 тыс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6156176" y="4245645"/>
            <a:ext cx="280831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1,8 тыс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3140220" y="5509843"/>
            <a:ext cx="280831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5668,2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6182434" y="5479516"/>
            <a:ext cx="280831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1708,4 </a:t>
            </a: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32945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824661"/>
          </a:xfrm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2000" dirty="0">
              <a:ln>
                <a:solidFill>
                  <a:srgbClr val="00B0F0">
                    <a:alpha val="98000"/>
                  </a:srgbClr>
                </a:solidFill>
              </a:ln>
              <a:solidFill>
                <a:schemeClr val="tx1"/>
              </a:solidFill>
              <a:effectLst>
                <a:glow>
                  <a:schemeClr val="accent1"/>
                </a:glow>
                <a:innerShdw blurRad="63500" dist="50800">
                  <a:prstClr val="black"/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369563" y="2961242"/>
            <a:ext cx="2304256" cy="1584176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</a:rPr>
              <a:t>2025г.-7047,4</a:t>
            </a:r>
            <a:endParaRPr lang="ru-RU" sz="1700" dirty="0" smtClean="0">
              <a:solidFill>
                <a:schemeClr val="tx1"/>
              </a:solidFill>
            </a:endParaRPr>
          </a:p>
          <a:p>
            <a:pPr algn="ctr"/>
            <a:r>
              <a:rPr lang="ru-RU" sz="1700" dirty="0" smtClean="0">
                <a:solidFill>
                  <a:schemeClr val="tx1"/>
                </a:solidFill>
              </a:rPr>
              <a:t>2026г.-7192,3</a:t>
            </a:r>
            <a:endParaRPr lang="ru-RU" sz="1700" dirty="0" smtClean="0">
              <a:solidFill>
                <a:schemeClr val="tx1"/>
              </a:solidFill>
            </a:endParaRPr>
          </a:p>
          <a:p>
            <a:pPr algn="ctr"/>
            <a:r>
              <a:rPr lang="ru-RU" sz="1700" dirty="0" smtClean="0">
                <a:solidFill>
                  <a:schemeClr val="tx1"/>
                </a:solidFill>
              </a:rPr>
              <a:t>2027г.-7627,5</a:t>
            </a:r>
            <a:endParaRPr lang="ru-RU" sz="1700" dirty="0" smtClean="0">
              <a:solidFill>
                <a:schemeClr val="tx1"/>
              </a:solidFill>
            </a:endParaRPr>
          </a:p>
          <a:p>
            <a:pPr algn="ctr"/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59832" y="692696"/>
            <a:ext cx="3024336" cy="1784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Налог на доходы физических </a:t>
            </a:r>
            <a:r>
              <a:rPr lang="ru-RU" dirty="0" smtClean="0"/>
              <a:t>лиц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2025 </a:t>
            </a:r>
            <a:r>
              <a:rPr lang="ru-RU" dirty="0"/>
              <a:t>г</a:t>
            </a:r>
            <a:r>
              <a:rPr lang="ru-RU" dirty="0" smtClean="0"/>
              <a:t>.- 2387,2 </a:t>
            </a:r>
            <a:r>
              <a:rPr lang="ru-RU" dirty="0"/>
              <a:t>т</a:t>
            </a:r>
            <a:r>
              <a:rPr lang="ru-RU" dirty="0" smtClean="0"/>
              <a:t>. р</a:t>
            </a:r>
            <a:r>
              <a:rPr lang="ru-RU" dirty="0"/>
              <a:t>. </a:t>
            </a:r>
          </a:p>
          <a:p>
            <a:pPr algn="ctr"/>
            <a:r>
              <a:rPr lang="ru-RU" dirty="0" smtClean="0"/>
              <a:t>2026г.- 2522,1 </a:t>
            </a:r>
            <a:r>
              <a:rPr lang="ru-RU" dirty="0"/>
              <a:t>т. р</a:t>
            </a:r>
          </a:p>
          <a:p>
            <a:pPr algn="ctr"/>
            <a:r>
              <a:rPr lang="ru-RU" dirty="0" smtClean="0"/>
              <a:t>2027 </a:t>
            </a:r>
            <a:r>
              <a:rPr lang="ru-RU" dirty="0"/>
              <a:t>г.- </a:t>
            </a:r>
            <a:r>
              <a:rPr lang="ru-RU" dirty="0" smtClean="0"/>
              <a:t>2946,9 </a:t>
            </a:r>
            <a:r>
              <a:rPr lang="ru-RU" dirty="0" smtClean="0"/>
              <a:t>т. р</a:t>
            </a:r>
            <a:r>
              <a:rPr lang="ru-RU" dirty="0"/>
              <a:t>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8184" y="2757956"/>
            <a:ext cx="2736304" cy="1784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Налог на </a:t>
            </a:r>
            <a:r>
              <a:rPr lang="ru-RU" dirty="0" smtClean="0"/>
              <a:t>имущество</a:t>
            </a:r>
          </a:p>
          <a:p>
            <a:pPr algn="ctr"/>
            <a:r>
              <a:rPr lang="ru-RU" dirty="0" smtClean="0"/>
              <a:t>физических лиц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2025 </a:t>
            </a:r>
            <a:r>
              <a:rPr lang="ru-RU" dirty="0"/>
              <a:t>г</a:t>
            </a:r>
            <a:r>
              <a:rPr lang="ru-RU" dirty="0" smtClean="0"/>
              <a:t>.-</a:t>
            </a:r>
            <a:r>
              <a:rPr lang="ru-RU" dirty="0" smtClean="0"/>
              <a:t>178,8 </a:t>
            </a:r>
            <a:r>
              <a:rPr lang="ru-RU" dirty="0"/>
              <a:t>т</a:t>
            </a:r>
            <a:r>
              <a:rPr lang="ru-RU" dirty="0" smtClean="0"/>
              <a:t>. р</a:t>
            </a:r>
            <a:r>
              <a:rPr lang="ru-RU" dirty="0"/>
              <a:t>. </a:t>
            </a:r>
          </a:p>
          <a:p>
            <a:pPr algn="ctr"/>
            <a:r>
              <a:rPr lang="ru-RU" dirty="0" smtClean="0"/>
              <a:t>2026 г.-178,8 </a:t>
            </a:r>
            <a:r>
              <a:rPr lang="ru-RU" dirty="0"/>
              <a:t>т. р</a:t>
            </a:r>
          </a:p>
          <a:p>
            <a:pPr algn="ctr"/>
            <a:r>
              <a:rPr lang="ru-RU" dirty="0" smtClean="0"/>
              <a:t>   </a:t>
            </a:r>
            <a:r>
              <a:rPr lang="ru-RU" dirty="0" smtClean="0"/>
              <a:t>2027 </a:t>
            </a:r>
            <a:r>
              <a:rPr lang="ru-RU" dirty="0"/>
              <a:t>г</a:t>
            </a:r>
            <a:r>
              <a:rPr lang="ru-RU" dirty="0" smtClean="0"/>
              <a:t>.-</a:t>
            </a:r>
            <a:r>
              <a:rPr lang="ru-RU" dirty="0" smtClean="0"/>
              <a:t>178,8 </a:t>
            </a:r>
            <a:r>
              <a:rPr lang="ru-RU" dirty="0" smtClean="0"/>
              <a:t>т. р</a:t>
            </a:r>
            <a:r>
              <a:rPr lang="ru-RU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994" y="2724069"/>
            <a:ext cx="2465813" cy="1818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ЕСХН</a:t>
            </a:r>
          </a:p>
          <a:p>
            <a:pPr algn="ctr"/>
            <a:r>
              <a:rPr lang="ru-RU" dirty="0" smtClean="0"/>
              <a:t>2025 </a:t>
            </a:r>
            <a:r>
              <a:rPr lang="ru-RU" dirty="0"/>
              <a:t>г.- </a:t>
            </a:r>
            <a:r>
              <a:rPr lang="ru-RU" dirty="0" smtClean="0"/>
              <a:t>249,2 </a:t>
            </a:r>
            <a:r>
              <a:rPr lang="ru-RU" dirty="0"/>
              <a:t>т. Р.</a:t>
            </a:r>
          </a:p>
          <a:p>
            <a:pPr algn="ctr"/>
            <a:r>
              <a:rPr lang="ru-RU" dirty="0" smtClean="0"/>
              <a:t>2026 </a:t>
            </a:r>
            <a:r>
              <a:rPr lang="ru-RU" dirty="0"/>
              <a:t>г.- </a:t>
            </a:r>
            <a:r>
              <a:rPr lang="ru-RU" dirty="0" smtClean="0"/>
              <a:t>259,2 </a:t>
            </a:r>
            <a:r>
              <a:rPr lang="ru-RU" dirty="0"/>
              <a:t>т. р.</a:t>
            </a:r>
          </a:p>
          <a:p>
            <a:pPr algn="ctr"/>
            <a:r>
              <a:rPr lang="ru-RU" dirty="0" smtClean="0"/>
              <a:t>2027 </a:t>
            </a:r>
            <a:r>
              <a:rPr lang="ru-RU" dirty="0"/>
              <a:t>г.- </a:t>
            </a:r>
            <a:r>
              <a:rPr lang="ru-RU" dirty="0" smtClean="0"/>
              <a:t>269,6 </a:t>
            </a:r>
            <a:r>
              <a:rPr lang="ru-RU" dirty="0"/>
              <a:t>т. р.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4941168"/>
            <a:ext cx="2685009" cy="1644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Земельный налог</a:t>
            </a:r>
          </a:p>
          <a:p>
            <a:pPr algn="ctr"/>
            <a:r>
              <a:rPr lang="ru-RU" dirty="0" smtClean="0"/>
              <a:t>2026-2027 </a:t>
            </a:r>
            <a:r>
              <a:rPr lang="ru-RU" dirty="0"/>
              <a:t>г.  </a:t>
            </a:r>
          </a:p>
          <a:p>
            <a:pPr algn="ctr"/>
            <a:r>
              <a:rPr lang="ru-RU" dirty="0" smtClean="0"/>
              <a:t>4232,2 </a:t>
            </a:r>
            <a:r>
              <a:rPr lang="ru-RU" dirty="0" smtClean="0"/>
              <a:t>т. р.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6490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88641"/>
            <a:ext cx="7886700" cy="5040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7784" y="2492896"/>
            <a:ext cx="3528392" cy="252028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ДОТАЦИЯ НА ВЫРАВНИВАНИЕ БЮДЖЕТНОЙ ОБЕСПЕЧЕННОСТИ</a:t>
            </a:r>
          </a:p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2023г-7490,0 т.               2024г-5992,0 т. р.</a:t>
            </a:r>
          </a:p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2025г.-5392,8 т. р.</a:t>
            </a:r>
          </a:p>
          <a:p>
            <a:pPr algn="ctr"/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60648"/>
            <a:ext cx="2520280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Субвенции бюджетам поселений 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r>
              <a:rPr lang="ru-RU" dirty="0" smtClean="0"/>
              <a:t>2023 г.- 117,8 т. р.</a:t>
            </a:r>
          </a:p>
          <a:p>
            <a:pPr algn="ctr"/>
            <a:r>
              <a:rPr lang="ru-RU" dirty="0" smtClean="0"/>
              <a:t>2024 г. 122,8 т. р. </a:t>
            </a:r>
          </a:p>
          <a:p>
            <a:pPr algn="ctr"/>
            <a:r>
              <a:rPr lang="ru-RU" dirty="0" smtClean="0"/>
              <a:t>2025 г. 127,2 т. р.</a:t>
            </a:r>
          </a:p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56176" y="332656"/>
            <a:ext cx="2736304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Субвенции бюджетам поселений на выполнение передаваемых полномочий субъектов Российской Федерации</a:t>
            </a:r>
          </a:p>
          <a:p>
            <a:pPr algn="ctr"/>
            <a:r>
              <a:rPr lang="ru-RU" dirty="0" smtClean="0"/>
              <a:t>2023 г. – 0,2 т. р.</a:t>
            </a:r>
          </a:p>
          <a:p>
            <a:pPr marL="342900" indent="-342900" algn="ctr"/>
            <a:r>
              <a:rPr lang="ru-RU" dirty="0" smtClean="0"/>
              <a:t>2024г. -0,2 </a:t>
            </a:r>
            <a:r>
              <a:rPr lang="ru-RU" dirty="0"/>
              <a:t>т</a:t>
            </a:r>
            <a:r>
              <a:rPr lang="ru-RU" dirty="0" smtClean="0"/>
              <a:t>. р.</a:t>
            </a:r>
          </a:p>
          <a:p>
            <a:pPr algn="ctr"/>
            <a:r>
              <a:rPr lang="ru-RU" dirty="0" smtClean="0"/>
              <a:t>2025 г. -0,2 т. р.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843808" y="692696"/>
            <a:ext cx="3168352" cy="14227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2023г-7981,9 т.р.    2024г-6115,0 т. р.</a:t>
            </a:r>
          </a:p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2023г.-5520,0 т. р.</a:t>
            </a:r>
          </a:p>
          <a:p>
            <a:pPr algn="ctr"/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229200"/>
            <a:ext cx="871296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Дотации на поддержку мер по обеспечению сбалансированности бюджета</a:t>
            </a:r>
          </a:p>
          <a:p>
            <a:pPr algn="ctr"/>
            <a:r>
              <a:rPr lang="ru-RU" dirty="0" smtClean="0"/>
              <a:t>2023г.-374,1 т.р.</a:t>
            </a:r>
          </a:p>
          <a:p>
            <a:pPr algn="ctr"/>
            <a:r>
              <a:rPr lang="ru-RU" dirty="0" smtClean="0"/>
              <a:t>2024-2025г.-0,0 т.р.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930166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>
          <a:xfrm>
            <a:off x="313003" y="298837"/>
            <a:ext cx="8467109" cy="556121"/>
          </a:xfrm>
          <a:solidFill>
            <a:srgbClr val="CCFFFF"/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Классификация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расходов бюджета по разделам</a:t>
            </a:r>
          </a:p>
        </p:txBody>
      </p:sp>
      <p:pic>
        <p:nvPicPr>
          <p:cNvPr id="20483" name="Picture 7" descr="Физ-р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981075"/>
            <a:ext cx="7175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9" descr="ЖК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81075"/>
            <a:ext cx="755376" cy="52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2" descr="Культур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981075"/>
            <a:ext cx="72231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4" descr="нац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981075"/>
            <a:ext cx="6477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7" descr="Общегос-е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81075"/>
            <a:ext cx="71913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19" descr="Соц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0" y="981075"/>
            <a:ext cx="7175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Line 20"/>
          <p:cNvSpPr>
            <a:spLocks noChangeShapeType="1"/>
          </p:cNvSpPr>
          <p:nvPr/>
        </p:nvSpPr>
        <p:spPr bwMode="auto">
          <a:xfrm>
            <a:off x="1476375" y="14843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1" name="Text Box 21"/>
          <p:cNvSpPr txBox="1">
            <a:spLocks noChangeArrowheads="1"/>
          </p:cNvSpPr>
          <p:nvPr/>
        </p:nvSpPr>
        <p:spPr bwMode="auto">
          <a:xfrm>
            <a:off x="107950" y="2349500"/>
            <a:ext cx="1079500" cy="55399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000" b="1" dirty="0" err="1">
                <a:latin typeface="Times New Roman" pitchFamily="18" charset="0"/>
              </a:rPr>
              <a:t>Общегосударст-венные</a:t>
            </a:r>
            <a:r>
              <a:rPr lang="ru-RU" altLang="ru-RU" sz="1000" b="1" dirty="0">
                <a:latin typeface="Times New Roman" pitchFamily="18" charset="0"/>
              </a:rPr>
              <a:t> вопросы</a:t>
            </a:r>
          </a:p>
        </p:txBody>
      </p:sp>
      <p:sp>
        <p:nvSpPr>
          <p:cNvPr id="20492" name="Text Box 26"/>
          <p:cNvSpPr txBox="1">
            <a:spLocks noChangeArrowheads="1"/>
          </p:cNvSpPr>
          <p:nvPr/>
        </p:nvSpPr>
        <p:spPr bwMode="auto">
          <a:xfrm>
            <a:off x="1692275" y="2349500"/>
            <a:ext cx="1298575" cy="707886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000" b="1" dirty="0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0493" name="Line 27"/>
          <p:cNvSpPr>
            <a:spLocks noChangeShapeType="1"/>
          </p:cNvSpPr>
          <p:nvPr/>
        </p:nvSpPr>
        <p:spPr bwMode="auto">
          <a:xfrm>
            <a:off x="2339975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4" name="Text Box 33"/>
          <p:cNvSpPr txBox="1">
            <a:spLocks noChangeArrowheads="1"/>
          </p:cNvSpPr>
          <p:nvPr/>
        </p:nvSpPr>
        <p:spPr bwMode="auto">
          <a:xfrm>
            <a:off x="2881312" y="1744663"/>
            <a:ext cx="1402655" cy="55399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000" b="1" dirty="0" smtClean="0">
                <a:latin typeface="Times New Roman" pitchFamily="18" charset="0"/>
              </a:rPr>
              <a:t>Жилищно-коммунальное хозяйство</a:t>
            </a:r>
            <a:endParaRPr lang="ru-RU" altLang="ru-RU" sz="1000" b="1" dirty="0">
              <a:latin typeface="Times New Roman" pitchFamily="18" charset="0"/>
            </a:endParaRPr>
          </a:p>
        </p:txBody>
      </p:sp>
      <p:sp>
        <p:nvSpPr>
          <p:cNvPr id="20495" name="Line 34"/>
          <p:cNvSpPr>
            <a:spLocks noChangeShapeType="1"/>
          </p:cNvSpPr>
          <p:nvPr/>
        </p:nvSpPr>
        <p:spPr bwMode="auto">
          <a:xfrm>
            <a:off x="3419475" y="14700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4068763" y="1484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9" name="Text Box 39"/>
          <p:cNvSpPr txBox="1">
            <a:spLocks noChangeArrowheads="1"/>
          </p:cNvSpPr>
          <p:nvPr/>
        </p:nvSpPr>
        <p:spPr bwMode="auto">
          <a:xfrm>
            <a:off x="4992688" y="1773238"/>
            <a:ext cx="1307504" cy="41549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 dirty="0">
                <a:latin typeface="Times New Roman" pitchFamily="18" charset="0"/>
              </a:rPr>
              <a:t>Культура</a:t>
            </a:r>
            <a:r>
              <a:rPr lang="ru-RU" altLang="ru-RU" sz="900" b="1" dirty="0">
                <a:latin typeface="Times New Roman" pitchFamily="18" charset="0"/>
              </a:rPr>
              <a:t>, кинематография</a:t>
            </a:r>
          </a:p>
        </p:txBody>
      </p:sp>
      <p:sp>
        <p:nvSpPr>
          <p:cNvPr id="20500" name="Line 40"/>
          <p:cNvSpPr>
            <a:spLocks noChangeShapeType="1"/>
          </p:cNvSpPr>
          <p:nvPr/>
        </p:nvSpPr>
        <p:spPr bwMode="auto">
          <a:xfrm>
            <a:off x="5573713" y="14700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1" name="Text Box 42"/>
          <p:cNvSpPr txBox="1">
            <a:spLocks noChangeArrowheads="1"/>
          </p:cNvSpPr>
          <p:nvPr/>
        </p:nvSpPr>
        <p:spPr bwMode="auto">
          <a:xfrm>
            <a:off x="5724128" y="2492896"/>
            <a:ext cx="1150938" cy="46166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 dirty="0" smtClean="0">
                <a:latin typeface="Times New Roman" pitchFamily="18" charset="0"/>
              </a:rPr>
              <a:t>Пенсионное обеспечение</a:t>
            </a:r>
            <a:endParaRPr lang="ru-RU" altLang="ru-RU" sz="1200" b="1" dirty="0">
              <a:latin typeface="Times New Roman" pitchFamily="18" charset="0"/>
            </a:endParaRPr>
          </a:p>
        </p:txBody>
      </p:sp>
      <p:sp>
        <p:nvSpPr>
          <p:cNvPr id="20502" name="Text Box 43"/>
          <p:cNvSpPr txBox="1">
            <a:spLocks noChangeArrowheads="1"/>
          </p:cNvSpPr>
          <p:nvPr/>
        </p:nvSpPr>
        <p:spPr bwMode="auto">
          <a:xfrm>
            <a:off x="6877050" y="1827213"/>
            <a:ext cx="1150938" cy="55399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000" b="1" dirty="0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0503" name="Line 44"/>
          <p:cNvSpPr>
            <a:spLocks noChangeShapeType="1"/>
          </p:cNvSpPr>
          <p:nvPr/>
        </p:nvSpPr>
        <p:spPr bwMode="auto">
          <a:xfrm>
            <a:off x="6486525" y="1470025"/>
            <a:ext cx="0" cy="958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4" name="Line 45"/>
          <p:cNvSpPr>
            <a:spLocks noChangeShapeType="1"/>
          </p:cNvSpPr>
          <p:nvPr/>
        </p:nvSpPr>
        <p:spPr bwMode="auto">
          <a:xfrm flipH="1">
            <a:off x="7451725" y="1484313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346517" y="3756957"/>
            <a:ext cx="8459229" cy="523220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altLang="ru-RU" sz="1400" b="1" dirty="0" smtClean="0">
                <a:latin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11272" name="Rectangle 29"/>
          <p:cNvSpPr>
            <a:spLocks noChangeArrowheads="1"/>
          </p:cNvSpPr>
          <p:nvPr/>
        </p:nvSpPr>
        <p:spPr bwMode="auto">
          <a:xfrm>
            <a:off x="276217" y="4581128"/>
            <a:ext cx="4296593" cy="1169551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>
            <a:lvl1pPr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altLang="ru-RU" sz="1400" b="1" dirty="0" smtClean="0">
                <a:latin typeface="Times New Roman" pitchFamily="18" charset="0"/>
              </a:rPr>
              <a:t>Например, в составе раздела «Жилищно-коммунальное хозяйство», </a:t>
            </a:r>
          </a:p>
          <a:p>
            <a:pPr>
              <a:defRPr/>
            </a:pPr>
            <a:r>
              <a:rPr lang="ru-RU" altLang="ru-RU" sz="1400" b="1" dirty="0" smtClean="0">
                <a:latin typeface="Times New Roman" pitchFamily="18" charset="0"/>
              </a:rPr>
              <a:t>в том числе, выделяются:</a:t>
            </a:r>
          </a:p>
          <a:p>
            <a:pPr>
              <a:defRPr/>
            </a:pPr>
            <a:r>
              <a:rPr lang="ru-RU" altLang="ru-RU" sz="1400" b="1" dirty="0" smtClean="0">
                <a:latin typeface="Times New Roman" pitchFamily="18" charset="0"/>
              </a:rPr>
              <a:t>коммунальное хозяйство; </a:t>
            </a:r>
          </a:p>
          <a:p>
            <a:pPr>
              <a:buFontTx/>
              <a:buChar char="-"/>
              <a:defRPr/>
            </a:pPr>
            <a:r>
              <a:rPr lang="ru-RU" altLang="ru-RU" sz="1400" b="1" dirty="0" smtClean="0">
                <a:latin typeface="Times New Roman" pitchFamily="18" charset="0"/>
              </a:rPr>
              <a:t> благоустройство;</a:t>
            </a:r>
          </a:p>
        </p:txBody>
      </p:sp>
      <p:sp>
        <p:nvSpPr>
          <p:cNvPr id="11273" name="Rectangle 30"/>
          <p:cNvSpPr>
            <a:spLocks noChangeArrowheads="1"/>
          </p:cNvSpPr>
          <p:nvPr/>
        </p:nvSpPr>
        <p:spPr bwMode="auto">
          <a:xfrm rot="10800000" flipV="1">
            <a:off x="4947406" y="4598131"/>
            <a:ext cx="3858335" cy="1446550"/>
          </a:xfrm>
          <a:prstGeom prst="rect">
            <a:avLst/>
          </a:prstGeom>
          <a:solidFill>
            <a:srgbClr val="99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altLang="ru-RU" sz="1400" b="1" smtClean="0">
                <a:latin typeface="Times New Roman" pitchFamily="18" charset="0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>
              <a:defRPr/>
            </a:pPr>
            <a:endParaRPr lang="ru-RU" altLang="ru-RU" sz="1400" b="1" smtClean="0">
              <a:latin typeface="Times New Roman" pitchFamily="18" charset="0"/>
            </a:endParaRPr>
          </a:p>
          <a:p>
            <a:pPr>
              <a:defRPr/>
            </a:pPr>
            <a:r>
              <a:rPr lang="ru-RU" altLang="ru-RU" b="1" smtClean="0">
                <a:latin typeface="Times New Roman" pitchFamily="18" charset="0"/>
              </a:rPr>
              <a:t>    </a:t>
            </a:r>
          </a:p>
        </p:txBody>
      </p:sp>
      <p:pic>
        <p:nvPicPr>
          <p:cNvPr id="20517" name="Picture 6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81075"/>
            <a:ext cx="6270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8" name="Line 67"/>
          <p:cNvSpPr>
            <a:spLocks noChangeShapeType="1"/>
          </p:cNvSpPr>
          <p:nvPr/>
        </p:nvSpPr>
        <p:spPr bwMode="auto">
          <a:xfrm>
            <a:off x="684213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9" name="Text Box 68"/>
          <p:cNvSpPr txBox="1">
            <a:spLocks noChangeArrowheads="1"/>
          </p:cNvSpPr>
          <p:nvPr/>
        </p:nvSpPr>
        <p:spPr bwMode="auto">
          <a:xfrm>
            <a:off x="971550" y="1773238"/>
            <a:ext cx="1079500" cy="40011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000" b="1" dirty="0">
                <a:latin typeface="Times New Roman" pitchFamily="18" charset="0"/>
              </a:rPr>
              <a:t>Национальная оборона</a:t>
            </a:r>
          </a:p>
        </p:txBody>
      </p:sp>
    </p:spTree>
    <p:extLst>
      <p:ext uri="{BB962C8B-B14F-4D97-AF65-F5344CB8AC3E}">
        <p14:creationId xmlns="" xmlns:p14="http://schemas.microsoft.com/office/powerpoint/2010/main" val="36590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2334</TotalTime>
  <Words>1099</Words>
  <Application>Microsoft Office PowerPoint</Application>
  <PresentationFormat>Экран (4:3)</PresentationFormat>
  <Paragraphs>212</Paragraphs>
  <Slides>13</Slides>
  <Notes>1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Налоговые доходы</vt:lpstr>
      <vt:lpstr>Безвозмездные поступления</vt:lpstr>
      <vt:lpstr>Классификация расходов бюджета по разделам</vt:lpstr>
      <vt:lpstr>Расходы бюджета Вольно-Донского сельского поселения  Морозовского района на 2025год и плановый период 2026 и 2027 годов</vt:lpstr>
      <vt:lpstr>Слайд 11</vt:lpstr>
      <vt:lpstr>Муниципальные программы  Вольно-Донского сельского поселения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293</cp:revision>
  <cp:lastPrinted>2016-02-15T09:49:34Z</cp:lastPrinted>
  <dcterms:created xsi:type="dcterms:W3CDTF">2014-05-12T16:47:43Z</dcterms:created>
  <dcterms:modified xsi:type="dcterms:W3CDTF">2025-01-30T08:46:57Z</dcterms:modified>
</cp:coreProperties>
</file>