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8" r:id="rId9"/>
    <p:sldId id="306" r:id="rId10"/>
    <p:sldId id="301" r:id="rId11"/>
    <p:sldId id="302" r:id="rId12"/>
    <p:sldId id="30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117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2025г-15195,1т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2024г-12862,3 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2025г-9337,7т</a:t>
          </a: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2025г-10,0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г.-0,0 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164,3т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179,3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185,6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 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2025-г-5,0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.-0,0т.р.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.-0,0т.р.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2025г- 7173,6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2026г- 6248,6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2027г-3041,2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2025г- 0,0 </a:t>
          </a: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2025г- 7100,0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2026г.-5454,6 т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2027г.-5624,2 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2025г-439,1 т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2026г-0,0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4807" custLinFactNeighborY="-1656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04811" custRadScaleRad="139638" custRadScaleInc="-219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41591" custScaleY="147926" custRadScaleRad="150274" custRadScaleInc="-58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39572" custScaleY="127461" custRadScaleRad="126980" custRadScaleInc="-233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20796678" custFlipHor="1" custScaleX="161938" custScaleY="111617" custRadScaleRad="133444" custRadScaleInc="-173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59511" custScaleY="121726" custRadScaleRad="90620" custRadScaleInc="-18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65009" custScaleY="114830" custRadScaleRad="111334" custRadScaleInc="-13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343" custRadScaleInc="17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204,4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15195,1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14335" custLinFactNeighborY="-15752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55591" custLinFactNeighborY="6789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987831" y="1999685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2025г-15195,1т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2024г-12862,3 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2025г-9337,7т</a:t>
          </a: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sp:txBody>
      <dsp:txXfrm>
        <a:off x="2987831" y="1999685"/>
        <a:ext cx="3757529" cy="1451170"/>
      </dsp:txXfrm>
    </dsp:sp>
    <dsp:sp modelId="{2CB797D3-131D-4B40-8D1C-3C0BCCD4E26A}">
      <dsp:nvSpPr>
        <dsp:cNvPr id="0" name=""/>
        <dsp:cNvSpPr/>
      </dsp:nvSpPr>
      <dsp:spPr>
        <a:xfrm rot="12617758">
          <a:off x="2918771" y="1859174"/>
          <a:ext cx="97864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7864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617758">
        <a:off x="3383625" y="1848661"/>
        <a:ext cx="48932" cy="48932"/>
      </dsp:txXfrm>
    </dsp:sp>
    <dsp:sp modelId="{9F81A141-1B04-4A03-B238-37F7A90993F2}">
      <dsp:nvSpPr>
        <dsp:cNvPr id="0" name=""/>
        <dsp:cNvSpPr/>
      </dsp:nvSpPr>
      <dsp:spPr>
        <a:xfrm>
          <a:off x="1153893" y="415522"/>
          <a:ext cx="2061839" cy="148578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2025г-10,0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г.-0,0 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sp:txBody>
      <dsp:txXfrm>
        <a:off x="1153893" y="415522"/>
        <a:ext cx="2061839" cy="1485788"/>
      </dsp:txXfrm>
    </dsp:sp>
    <dsp:sp modelId="{09F81971-61A1-4CB0-8EEA-38BD69D84A68}">
      <dsp:nvSpPr>
        <dsp:cNvPr id="0" name=""/>
        <dsp:cNvSpPr/>
      </dsp:nvSpPr>
      <dsp:spPr>
        <a:xfrm rot="10254135">
          <a:off x="2488940" y="3040319"/>
          <a:ext cx="64622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46226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254135">
        <a:off x="2795898" y="3038116"/>
        <a:ext cx="32311" cy="32311"/>
      </dsp:txXfrm>
    </dsp:sp>
    <dsp:sp modelId="{B4689F4D-C616-4B5A-AB08-969AFEC6F29C}">
      <dsp:nvSpPr>
        <dsp:cNvPr id="0" name=""/>
        <dsp:cNvSpPr/>
      </dsp:nvSpPr>
      <dsp:spPr>
        <a:xfrm>
          <a:off x="497413" y="2215725"/>
          <a:ext cx="2007176" cy="209698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164,3т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179,3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185,6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 </a:t>
          </a:r>
        </a:p>
      </dsp:txBody>
      <dsp:txXfrm>
        <a:off x="497413" y="2215725"/>
        <a:ext cx="2007176" cy="2096981"/>
      </dsp:txXfrm>
    </dsp:sp>
    <dsp:sp modelId="{6CE479B8-58DF-48DD-AC0B-D0C5FC6877CB}">
      <dsp:nvSpPr>
        <dsp:cNvPr id="0" name=""/>
        <dsp:cNvSpPr/>
      </dsp:nvSpPr>
      <dsp:spPr>
        <a:xfrm rot="18709968">
          <a:off x="5382869" y="1807253"/>
          <a:ext cx="58597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8597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8709968">
        <a:off x="5661206" y="1806556"/>
        <a:ext cx="29298" cy="29298"/>
      </dsp:txXfrm>
    </dsp:sp>
    <dsp:sp modelId="{A6529843-AF44-44C9-93DF-E3B0991FDD04}">
      <dsp:nvSpPr>
        <dsp:cNvPr id="0" name=""/>
        <dsp:cNvSpPr/>
      </dsp:nvSpPr>
      <dsp:spPr>
        <a:xfrm>
          <a:off x="5508104" y="0"/>
          <a:ext cx="1978555" cy="180687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2025г-439,1 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2026г-0,0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.-0,0 т. р.</a:t>
          </a:r>
        </a:p>
      </dsp:txBody>
      <dsp:txXfrm>
        <a:off x="5508104" y="0"/>
        <a:ext cx="1978555" cy="1806871"/>
      </dsp:txXfrm>
    </dsp:sp>
    <dsp:sp modelId="{A5A442AC-CDA8-474B-92EE-3D632F0EC957}">
      <dsp:nvSpPr>
        <dsp:cNvPr id="0" name=""/>
        <dsp:cNvSpPr/>
      </dsp:nvSpPr>
      <dsp:spPr>
        <a:xfrm rot="1359968">
          <a:off x="6133452" y="3287651"/>
          <a:ext cx="22640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2640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359968">
        <a:off x="6240996" y="3295944"/>
        <a:ext cx="11320" cy="11320"/>
      </dsp:txXfrm>
    </dsp:sp>
    <dsp:sp modelId="{D418F6EB-147F-4047-B751-E8166DE58772}">
      <dsp:nvSpPr>
        <dsp:cNvPr id="0" name=""/>
        <dsp:cNvSpPr/>
      </dsp:nvSpPr>
      <dsp:spPr>
        <a:xfrm rot="803322" flipH="1">
          <a:off x="6184987" y="2964056"/>
          <a:ext cx="2295613" cy="158226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2025-г-5,0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.-0,0т.р.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.-0,0т.р.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 rot="803322" flipH="1">
        <a:off x="6184987" y="2964056"/>
        <a:ext cx="2295613" cy="1582269"/>
      </dsp:txXfrm>
    </dsp:sp>
    <dsp:sp modelId="{E5D811FC-7971-4430-8A28-1798A91448B2}">
      <dsp:nvSpPr>
        <dsp:cNvPr id="0" name=""/>
        <dsp:cNvSpPr/>
      </dsp:nvSpPr>
      <dsp:spPr>
        <a:xfrm rot="4505233">
          <a:off x="4944255" y="3582162"/>
          <a:ext cx="308523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08523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4505233">
        <a:off x="5090804" y="3588401"/>
        <a:ext cx="15426" cy="15426"/>
      </dsp:txXfrm>
    </dsp:sp>
    <dsp:sp modelId="{B73BB58B-01B7-42F4-9905-9F1B2B2B2E86}">
      <dsp:nvSpPr>
        <dsp:cNvPr id="0" name=""/>
        <dsp:cNvSpPr/>
      </dsp:nvSpPr>
      <dsp:spPr>
        <a:xfrm>
          <a:off x="4232785" y="3727896"/>
          <a:ext cx="2261208" cy="1725573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2025г- 7173,6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2026г- 6248,6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2027г-3041,2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32785" y="3727896"/>
        <a:ext cx="2261208" cy="1725573"/>
      </dsp:txXfrm>
    </dsp:sp>
    <dsp:sp modelId="{BC211171-4868-4B1B-8C84-7AFE7DA92B72}">
      <dsp:nvSpPr>
        <dsp:cNvPr id="0" name=""/>
        <dsp:cNvSpPr/>
      </dsp:nvSpPr>
      <dsp:spPr>
        <a:xfrm rot="8055902">
          <a:off x="3636019" y="3630239"/>
          <a:ext cx="669866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669866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8055902">
        <a:off x="3954206" y="3627445"/>
        <a:ext cx="33493" cy="33493"/>
      </dsp:txXfrm>
    </dsp:sp>
    <dsp:sp modelId="{9779251D-D94F-458D-8625-FA8430489ABD}">
      <dsp:nvSpPr>
        <dsp:cNvPr id="0" name=""/>
        <dsp:cNvSpPr/>
      </dsp:nvSpPr>
      <dsp:spPr>
        <a:xfrm>
          <a:off x="1911083" y="3743718"/>
          <a:ext cx="2339147" cy="162781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2025г- 0,0 </a:t>
          </a:r>
          <a:r>
            <a:rPr lang="ru-RU" sz="1400" b="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</dsp:txBody>
      <dsp:txXfrm>
        <a:off x="1911083" y="3743718"/>
        <a:ext cx="2339147" cy="1627816"/>
      </dsp:txXfrm>
    </dsp:sp>
    <dsp:sp modelId="{38A04AD7-3C30-42FD-9169-981E636C19E5}">
      <dsp:nvSpPr>
        <dsp:cNvPr id="0" name=""/>
        <dsp:cNvSpPr/>
      </dsp:nvSpPr>
      <dsp:spPr>
        <a:xfrm rot="15353989">
          <a:off x="4499599" y="1844384"/>
          <a:ext cx="29847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9847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5353989">
        <a:off x="4641372" y="1850875"/>
        <a:ext cx="14923" cy="14923"/>
      </dsp:txXfrm>
    </dsp:sp>
    <dsp:sp modelId="{21AB2C71-7445-44F1-88DA-8920B87614F7}">
      <dsp:nvSpPr>
        <dsp:cNvPr id="0" name=""/>
        <dsp:cNvSpPr/>
      </dsp:nvSpPr>
      <dsp:spPr>
        <a:xfrm>
          <a:off x="3368686" y="0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2025г- 7100,0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т. 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2026г.-5454,6 т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2027г.-5624,2 т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р.</a:t>
          </a:r>
        </a:p>
      </dsp:txBody>
      <dsp:txXfrm>
        <a:off x="3368686" y="0"/>
        <a:ext cx="2061839" cy="17322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15195,1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532443" y="2344358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204,4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7495" y="2453707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94421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                                                                     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Вольно-Донского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плановый период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2027годов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2234748939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2025год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804248" y="2708920"/>
            <a:ext cx="2088232" cy="1584176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.-214,7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.-214,7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.-0,0 т. р.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Вольно-Донского сельского поселения Морозовского района, формируемые в рамках муниципальных программ Вольно-Донского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7840" y="1587360"/>
            <a:ext cx="2964467" cy="3714586"/>
            <a:chOff x="1012352" y="1935696"/>
            <a:chExt cx="2219809" cy="3174473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12862,3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034287" y="3934647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179,3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61338745"/>
              </p:ext>
            </p:extLst>
          </p:nvPr>
        </p:nvGraphicFramePr>
        <p:xfrm>
          <a:off x="539552" y="1268760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Вольно-Донского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2025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20751" y="4729581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2026 </a:t>
            </a:r>
            <a:r>
              <a:rPr lang="ru-RU" dirty="0" smtClean="0"/>
              <a:t>год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831498" y="1524496"/>
            <a:ext cx="2964467" cy="3574417"/>
            <a:chOff x="1012352" y="1935696"/>
            <a:chExt cx="2219809" cy="3054686"/>
          </a:xfrm>
        </p:grpSpPr>
        <p:sp>
          <p:nvSpPr>
            <p:cNvPr id="19" name="Полилиния 18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9337,7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081816" y="3814860"/>
              <a:ext cx="1112232" cy="1175522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185,6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85047" y="4870667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2027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Вольно-Донского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124744"/>
            <a:ext cx="2052592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124744"/>
            <a:ext cx="1976717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коммунальными услугами населения  и  повышение уровня благоустройства территории Вольно-Донского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449170"/>
            <a:ext cx="3600400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терроризму, экстремизму, коррупции в Вольно-Донском сельском поселении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8531" y="2777870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общество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759637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735" y="2789535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124744"/>
            <a:ext cx="2016224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5782" y="4437112"/>
            <a:ext cx="4084703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Вольно-Донского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smtClean="0">
                <a:latin typeface="Times New Roman" pitchFamily="18" charset="0"/>
              </a:rPr>
              <a:t>Вольно-Донского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</a:t>
            </a:r>
            <a:r>
              <a:rPr lang="ru-RU" altLang="ru-RU" sz="2000" dirty="0" smtClean="0">
                <a:latin typeface="Times New Roman" pitchFamily="18" charset="0"/>
              </a:rPr>
              <a:t>2025 </a:t>
            </a:r>
            <a:r>
              <a:rPr lang="ru-RU" altLang="ru-RU" sz="2000" dirty="0" smtClean="0">
                <a:latin typeface="Times New Roman" pitchFamily="18" charset="0"/>
              </a:rPr>
              <a:t>год и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2026 </a:t>
            </a:r>
            <a:r>
              <a:rPr lang="ru-RU" altLang="ru-RU" sz="2000" smtClean="0">
                <a:latin typeface="Times New Roman" pitchFamily="18" charset="0"/>
              </a:rPr>
              <a:t>и 2027 </a:t>
            </a:r>
            <a:r>
              <a:rPr lang="ru-RU" altLang="ru-RU" sz="2000" dirty="0" smtClean="0">
                <a:latin typeface="Times New Roman" pitchFamily="18" charset="0"/>
              </a:rPr>
              <a:t>годов»  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можно </a:t>
            </a:r>
            <a:r>
              <a:rPr lang="ru-RU" altLang="ru-RU" sz="2000" dirty="0">
                <a:latin typeface="Times New Roman" pitchFamily="18" charset="0"/>
              </a:rPr>
              <a:t>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Вольно-Донского сельского поселения  </a:t>
            </a:r>
            <a:r>
              <a:rPr lang="en-US" altLang="ru-RU" sz="2000" dirty="0" smtClean="0">
                <a:latin typeface="Times New Roman" pitchFamily="18" charset="0"/>
              </a:rPr>
              <a:t>http</a:t>
            </a:r>
            <a:r>
              <a:rPr lang="en-US" altLang="ru-RU" sz="2000" dirty="0">
                <a:latin typeface="Times New Roman" pitchFamily="18" charset="0"/>
              </a:rPr>
              <a:t>://</a:t>
            </a:r>
            <a:r>
              <a:rPr lang="en-US" altLang="ru-RU" sz="2000" dirty="0" smtClean="0">
                <a:latin typeface="Times New Roman" pitchFamily="18" charset="0"/>
              </a:rPr>
              <a:t>www.</a:t>
            </a:r>
            <a:r>
              <a:rPr lang="en-US" altLang="ru-RU" sz="2000" dirty="0" smtClean="0">
                <a:solidFill>
                  <a:schemeClr val="tx1"/>
                </a:solidFill>
                <a:latin typeface="Times New Roman" pitchFamily="18" charset="0"/>
              </a:rPr>
              <a:t> volno-donskoesp@donland</a:t>
            </a:r>
            <a:r>
              <a:rPr lang="en-US" altLang="ru-RU" sz="2000" dirty="0" smtClean="0">
                <a:latin typeface="Times New Roman" pitchFamily="18" charset="0"/>
              </a:rPr>
              <a:t>.ru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 библиотеке Вольно-Донского сельского поселения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780928"/>
            <a:ext cx="820769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Вольно-Донского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Адрес: ул. Советская 4, ст.Вольно-Донская,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обл., 347202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тел. /факс (886384) 3-46-06</a:t>
            </a: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 :volno-donskoesp@donland.ru</a:t>
            </a:r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График работы :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с 8:00 до 17:00 перерыв с 12:00 до 14:00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Вольно-Донского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</a:t>
            </a:r>
            <a:r>
              <a:rPr lang="ru-RU" sz="2000" dirty="0" smtClean="0"/>
              <a:t>бюджета Вольно-Донского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2055" y="3227038"/>
            <a:ext cx="2605587" cy="33469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Вольно-Донского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Вольно-Донского</a:t>
            </a:r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179388" y="3068639"/>
            <a:ext cx="3240484" cy="1923604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127" y="3141663"/>
            <a:ext cx="3096023" cy="1223442"/>
          </a:xfrm>
          <a:prstGeom prst="roundRect">
            <a:avLst>
              <a:gd name="adj" fmla="val 16667"/>
            </a:avLst>
          </a:prstGeom>
          <a:ln w="28575" algn="ctr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292081" y="3141663"/>
            <a:ext cx="3672408" cy="1423467"/>
          </a:xfrm>
          <a:prstGeom prst="rect">
            <a:avLst/>
          </a:prstGeom>
          <a:ln>
            <a:noFill/>
          </a:ln>
          <a:ex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  <p:sp>
        <p:nvSpPr>
          <p:cNvPr id="2" name="Блок-схема: магнитный диск 1"/>
          <p:cNvSpPr/>
          <p:nvPr/>
        </p:nvSpPr>
        <p:spPr>
          <a:xfrm>
            <a:off x="4499769" y="1916906"/>
            <a:ext cx="914400" cy="6126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148978" y="258044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78947" y="900208"/>
            <a:ext cx="1910301" cy="46236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887413"/>
            <a:ext cx="1910302" cy="18774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=""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01566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Вольно-Донского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2026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2027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2601162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3538" y="1571633"/>
            <a:ext cx="1586493" cy="8951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4941168"/>
            <a:ext cx="1656184" cy="746682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6011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26011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96152" y="2759715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15195,1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296152" y="3731140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15195.1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7582" y="1592855"/>
            <a:ext cx="1562450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5778" y="1592855"/>
            <a:ext cx="1372446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4248" y="1592855"/>
            <a:ext cx="1380234" cy="87395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833592" y="2759714"/>
            <a:ext cx="15638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9337,7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120060" y="2759715"/>
            <a:ext cx="146816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12862,3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5024343" y="3717031"/>
            <a:ext cx="1563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12862,3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TextBox 20"/>
          <p:cNvSpPr txBox="1"/>
          <p:nvPr/>
        </p:nvSpPr>
        <p:spPr>
          <a:xfrm flipH="1">
            <a:off x="6833591" y="3731140"/>
            <a:ext cx="153453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9337,7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24343" y="4986573"/>
            <a:ext cx="1597526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582" y="4956554"/>
            <a:ext cx="1678552" cy="74668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79512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12555,2 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Вольно-Донского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и плановый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2026-2027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179511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179512" y="5492141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8145,9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179511" y="2891281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7047,4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65053" y="1330666"/>
            <a:ext cx="2808311" cy="12185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10774,6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330666"/>
            <a:ext cx="2808311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10269,1 тыс. руб.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165052" y="2891281"/>
            <a:ext cx="27834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7192,3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6156175" y="2891282"/>
            <a:ext cx="280831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4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7627,5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3140221" y="4245646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 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156176" y="4245645"/>
            <a:ext cx="280831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1,8 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140220" y="5509843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5668,2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182434" y="5479516"/>
            <a:ext cx="280831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1708,4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369563" y="2961242"/>
            <a:ext cx="2304256" cy="15841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2025г.-7047,4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2026г.-7192,3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2027г.-7627,5</a:t>
            </a:r>
            <a:endParaRPr lang="ru-RU" sz="1700" dirty="0" smtClean="0">
              <a:solidFill>
                <a:schemeClr val="tx1"/>
              </a:solidFill>
            </a:endParaRPr>
          </a:p>
          <a:p>
            <a:pPr algn="ctr"/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59832" y="692696"/>
            <a:ext cx="3024336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доходы физических </a:t>
            </a:r>
            <a:r>
              <a:rPr lang="ru-RU" dirty="0" smtClean="0"/>
              <a:t>лиц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2025 </a:t>
            </a:r>
            <a:r>
              <a:rPr lang="ru-RU" dirty="0"/>
              <a:t>г</a:t>
            </a:r>
            <a:r>
              <a:rPr lang="ru-RU" dirty="0" smtClean="0"/>
              <a:t>.- 2387,2 </a:t>
            </a:r>
            <a:r>
              <a:rPr lang="ru-RU" dirty="0"/>
              <a:t>т</a:t>
            </a:r>
            <a:r>
              <a:rPr lang="ru-RU" dirty="0" smtClean="0"/>
              <a:t>. р</a:t>
            </a:r>
            <a:r>
              <a:rPr lang="ru-RU" dirty="0"/>
              <a:t>. </a:t>
            </a:r>
          </a:p>
          <a:p>
            <a:pPr algn="ctr"/>
            <a:r>
              <a:rPr lang="ru-RU" dirty="0" smtClean="0"/>
              <a:t>2026г.- 2522,1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2027 </a:t>
            </a:r>
            <a:r>
              <a:rPr lang="ru-RU" dirty="0"/>
              <a:t>г.- </a:t>
            </a:r>
            <a:r>
              <a:rPr lang="ru-RU" dirty="0" smtClean="0"/>
              <a:t>2946,9 </a:t>
            </a:r>
            <a:r>
              <a:rPr lang="ru-RU" dirty="0" smtClean="0"/>
              <a:t>т. р</a:t>
            </a:r>
            <a:r>
              <a:rPr lang="ru-RU" dirty="0"/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2757956"/>
            <a:ext cx="2736304" cy="1784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</a:t>
            </a:r>
            <a:r>
              <a:rPr lang="ru-RU" dirty="0" smtClean="0"/>
              <a:t>имущество</a:t>
            </a:r>
          </a:p>
          <a:p>
            <a:pPr algn="ctr"/>
            <a:r>
              <a:rPr lang="ru-RU" dirty="0" smtClean="0"/>
              <a:t>физических лиц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2025 </a:t>
            </a:r>
            <a:r>
              <a:rPr lang="ru-RU" dirty="0"/>
              <a:t>г</a:t>
            </a:r>
            <a:r>
              <a:rPr lang="ru-RU" dirty="0" smtClean="0"/>
              <a:t>.-</a:t>
            </a:r>
            <a:r>
              <a:rPr lang="ru-RU" dirty="0" smtClean="0"/>
              <a:t>178,8 </a:t>
            </a:r>
            <a:r>
              <a:rPr lang="ru-RU" dirty="0"/>
              <a:t>т</a:t>
            </a:r>
            <a:r>
              <a:rPr lang="ru-RU" dirty="0" smtClean="0"/>
              <a:t>. р</a:t>
            </a:r>
            <a:r>
              <a:rPr lang="ru-RU" dirty="0"/>
              <a:t>. </a:t>
            </a:r>
          </a:p>
          <a:p>
            <a:pPr algn="ctr"/>
            <a:r>
              <a:rPr lang="ru-RU" dirty="0" smtClean="0"/>
              <a:t>2026 г.-178,8 </a:t>
            </a:r>
            <a:r>
              <a:rPr lang="ru-RU" dirty="0"/>
              <a:t>т. р</a:t>
            </a:r>
          </a:p>
          <a:p>
            <a:pPr algn="ctr"/>
            <a:r>
              <a:rPr lang="ru-RU" dirty="0" smtClean="0"/>
              <a:t>   </a:t>
            </a:r>
            <a:r>
              <a:rPr lang="ru-RU" dirty="0" smtClean="0"/>
              <a:t>2027 </a:t>
            </a:r>
            <a:r>
              <a:rPr lang="ru-RU" dirty="0"/>
              <a:t>г</a:t>
            </a:r>
            <a:r>
              <a:rPr lang="ru-RU" dirty="0" smtClean="0"/>
              <a:t>.-</a:t>
            </a:r>
            <a:r>
              <a:rPr lang="ru-RU" dirty="0" smtClean="0"/>
              <a:t>178,8 </a:t>
            </a:r>
            <a:r>
              <a:rPr lang="ru-RU" dirty="0" smtClean="0"/>
              <a:t>т. р</a:t>
            </a:r>
            <a:r>
              <a:rPr lang="ru-RU" dirty="0"/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4" y="2724069"/>
            <a:ext cx="2465813" cy="1818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ЕСХН</a:t>
            </a:r>
          </a:p>
          <a:p>
            <a:pPr algn="ctr"/>
            <a:r>
              <a:rPr lang="ru-RU" dirty="0" smtClean="0"/>
              <a:t>2025 </a:t>
            </a:r>
            <a:r>
              <a:rPr lang="ru-RU" dirty="0"/>
              <a:t>г.- </a:t>
            </a:r>
            <a:r>
              <a:rPr lang="ru-RU" dirty="0" smtClean="0"/>
              <a:t>249,2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2026 </a:t>
            </a:r>
            <a:r>
              <a:rPr lang="ru-RU" dirty="0"/>
              <a:t>г.- </a:t>
            </a:r>
            <a:r>
              <a:rPr lang="ru-RU" dirty="0" smtClean="0"/>
              <a:t>259,2 </a:t>
            </a:r>
            <a:r>
              <a:rPr lang="ru-RU" dirty="0"/>
              <a:t>т. р.</a:t>
            </a:r>
          </a:p>
          <a:p>
            <a:pPr algn="ctr"/>
            <a:r>
              <a:rPr lang="ru-RU" dirty="0" smtClean="0"/>
              <a:t>2027 </a:t>
            </a:r>
            <a:r>
              <a:rPr lang="ru-RU" dirty="0"/>
              <a:t>г.- </a:t>
            </a:r>
            <a:r>
              <a:rPr lang="ru-RU" dirty="0" smtClean="0"/>
              <a:t>269,6 </a:t>
            </a:r>
            <a:r>
              <a:rPr lang="ru-RU" dirty="0"/>
              <a:t>т. р.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4941168"/>
            <a:ext cx="2685009" cy="1644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Земельный налог</a:t>
            </a:r>
          </a:p>
          <a:p>
            <a:pPr algn="ctr"/>
            <a:r>
              <a:rPr lang="ru-RU" dirty="0" smtClean="0"/>
              <a:t>2026-2027 </a:t>
            </a:r>
            <a:r>
              <a:rPr lang="ru-RU" dirty="0"/>
              <a:t>г.  </a:t>
            </a:r>
          </a:p>
          <a:p>
            <a:pPr algn="ctr"/>
            <a:r>
              <a:rPr lang="ru-RU" dirty="0" smtClean="0"/>
              <a:t>4232,2 </a:t>
            </a:r>
            <a:r>
              <a:rPr lang="ru-RU" dirty="0" smtClean="0"/>
              <a:t>т. р.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2492896"/>
            <a:ext cx="3528392" cy="2520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2023г-7490,0 т.               2024г-5992,0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2025г.-5392,8 т.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60648"/>
            <a:ext cx="2520280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dirty="0" smtClean="0"/>
              <a:t>2023 г.- 117,8 т. р.</a:t>
            </a:r>
          </a:p>
          <a:p>
            <a:pPr algn="ctr"/>
            <a:r>
              <a:rPr lang="ru-RU" dirty="0" smtClean="0"/>
              <a:t>2024 г. 122,8 т. р. </a:t>
            </a:r>
          </a:p>
          <a:p>
            <a:pPr algn="ctr"/>
            <a:r>
              <a:rPr lang="ru-RU" dirty="0" smtClean="0"/>
              <a:t>2025 г. 127,2 т. р.</a:t>
            </a:r>
          </a:p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332656"/>
            <a:ext cx="273630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dirty="0" smtClean="0"/>
              <a:t>2023 г. – 0,2 т. р.</a:t>
            </a:r>
          </a:p>
          <a:p>
            <a:pPr marL="342900" indent="-342900" algn="ctr"/>
            <a:r>
              <a:rPr lang="ru-RU" dirty="0" smtClean="0"/>
              <a:t>2024г. -0,2 </a:t>
            </a:r>
            <a:r>
              <a:rPr lang="ru-RU" dirty="0"/>
              <a:t>т</a:t>
            </a:r>
            <a:r>
              <a:rPr lang="ru-RU" dirty="0" smtClean="0"/>
              <a:t>. р.</a:t>
            </a:r>
          </a:p>
          <a:p>
            <a:pPr algn="ctr"/>
            <a:r>
              <a:rPr lang="ru-RU" dirty="0" smtClean="0"/>
              <a:t>2025 г. -0,2 т. р.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43808" y="692696"/>
            <a:ext cx="3168352" cy="14227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2023г-7981,9 т.р.    2024г-6115,0 т. р.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2023г.-5520,0 т. р.</a:t>
            </a: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229200"/>
            <a:ext cx="871296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Дотации на поддержку мер по обеспечению сбалансированности бюджета</a:t>
            </a:r>
          </a:p>
          <a:p>
            <a:pPr algn="ctr"/>
            <a:r>
              <a:rPr lang="ru-RU" dirty="0" smtClean="0"/>
              <a:t>2023г.-374,1 т.р.</a:t>
            </a:r>
          </a:p>
          <a:p>
            <a:pPr algn="ctr"/>
            <a:r>
              <a:rPr lang="ru-RU" dirty="0" smtClean="0"/>
              <a:t>2024-2025г.-0,0 т.р.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81075"/>
            <a:ext cx="755376" cy="5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2" y="1744663"/>
            <a:ext cx="1402655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smtClean="0">
                <a:latin typeface="Times New Roman" pitchFamily="18" charset="0"/>
              </a:rPr>
              <a:t>Жилищно-коммунальное хозяйство</a:t>
            </a:r>
            <a:endParaRPr lang="ru-RU" altLang="ru-RU" sz="1000" b="1" dirty="0">
              <a:latin typeface="Times New Roman" pitchFamily="18" charset="0"/>
            </a:endParaRP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724128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Пенсионное обеспечение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=""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2334</TotalTime>
  <Words>1099</Words>
  <Application>Microsoft Office PowerPoint</Application>
  <PresentationFormat>Экран (4:3)</PresentationFormat>
  <Paragraphs>212</Paragraphs>
  <Slides>13</Slides>
  <Notes>1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Налоговые доходы</vt:lpstr>
      <vt:lpstr>Безвозмездные поступления</vt:lpstr>
      <vt:lpstr>Классификация расходов бюджета по разделам</vt:lpstr>
      <vt:lpstr>Расходы бюджета Вольно-Донского сельского поселения  Морозовского района на 2025год и плановый период 2026 и 2027 годов</vt:lpstr>
      <vt:lpstr>Слайд 11</vt:lpstr>
      <vt:lpstr>Муниципальные программы  Вольно-Донского сельского поселения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293</cp:revision>
  <cp:lastPrinted>2016-02-15T09:49:34Z</cp:lastPrinted>
  <dcterms:created xsi:type="dcterms:W3CDTF">2014-05-12T16:47:43Z</dcterms:created>
  <dcterms:modified xsi:type="dcterms:W3CDTF">2025-01-30T08:46:57Z</dcterms:modified>
</cp:coreProperties>
</file>