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8" r:id="rId9"/>
    <p:sldId id="306" r:id="rId10"/>
    <p:sldId id="301" r:id="rId11"/>
    <p:sldId id="302" r:id="rId12"/>
    <p:sldId id="30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117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2024г-17153,4т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2025г-15398,5т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2026г-14949,1р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2024г-20,0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г.-0,0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2024г.-141,0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2025.-155,0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169,1т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 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2024-г-10,0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2025г.-10,0 т.р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2026г.-10,0 т.р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2024г-7356,0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2025г-7745,5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2026г-8466,6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2024г- 7200,0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2025г.-6580,0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2026г.-6000,0т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2024г-2085,1 т.р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2025г-697,7 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2026г.-293,4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4807" custLinFactNeighborY="-1656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6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6" custScaleX="145447" custScaleY="104811" custRadScaleRad="139638" custRadScaleInc="-219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6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6" custScaleX="141591" custScaleY="147926" custRadScaleRad="150274" custRadScaleInc="-58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6" custScaleX="139572" custScaleY="127461" custRadScaleRad="126980" custRadScaleInc="-23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Ang="20796678" custFlipHor="1" custScaleX="161938" custScaleY="111617" custRadScaleRad="133444" custRadScaleInc="-173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6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6" custScaleX="159511" custScaleY="121726" custRadScaleRad="90620" custRadScaleInc="-18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ScaleX="145447" custScaleY="122198" custRadScaleRad="92343" custRadScaleInc="17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698E30B4-36A9-4AA7-B5F3-F80BDB2ABF6E}" type="presParOf" srcId="{FC4E895A-5CB6-4776-9D34-BC12EF08CF61}" destId="{38A04AD7-3C30-42FD-9169-981E636C19E5}" srcOrd="11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202,4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16951,1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55591" custLinFactNeighborY="6789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821605" y="1883765"/>
          <a:ext cx="4015859" cy="1550938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2024г-17153,4т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2025г-15398,5т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2026г-14949,1р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2821605" y="1883765"/>
        <a:ext cx="4015859" cy="1550938"/>
      </dsp:txXfrm>
    </dsp:sp>
    <dsp:sp modelId="{2CB797D3-131D-4B40-8D1C-3C0BCCD4E26A}">
      <dsp:nvSpPr>
        <dsp:cNvPr id="0" name=""/>
        <dsp:cNvSpPr/>
      </dsp:nvSpPr>
      <dsp:spPr>
        <a:xfrm rot="12080144">
          <a:off x="3080739" y="2029398"/>
          <a:ext cx="34899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48996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080144">
        <a:off x="3246513" y="2035585"/>
        <a:ext cx="17449" cy="17449"/>
      </dsp:txXfrm>
    </dsp:sp>
    <dsp:sp modelId="{9F81A141-1B04-4A03-B238-37F7A90993F2}">
      <dsp:nvSpPr>
        <dsp:cNvPr id="0" name=""/>
        <dsp:cNvSpPr/>
      </dsp:nvSpPr>
      <dsp:spPr>
        <a:xfrm>
          <a:off x="1022256" y="808498"/>
          <a:ext cx="2203590" cy="1587935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2024г-20,0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г.-0,0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sp:txBody>
      <dsp:txXfrm>
        <a:off x="1022256" y="808498"/>
        <a:ext cx="2203590" cy="1587935"/>
      </dsp:txXfrm>
    </dsp:sp>
    <dsp:sp modelId="{09F81971-61A1-4CB0-8EEA-38BD69D84A68}">
      <dsp:nvSpPr>
        <dsp:cNvPr id="0" name=""/>
        <dsp:cNvSpPr/>
      </dsp:nvSpPr>
      <dsp:spPr>
        <a:xfrm rot="9331996">
          <a:off x="2903396" y="3371451"/>
          <a:ext cx="656281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656281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331996">
        <a:off x="3215130" y="3369956"/>
        <a:ext cx="32814" cy="32814"/>
      </dsp:txXfrm>
    </dsp:sp>
    <dsp:sp modelId="{B4689F4D-C616-4B5A-AB08-969AFEC6F29C}">
      <dsp:nvSpPr>
        <dsp:cNvPr id="0" name=""/>
        <dsp:cNvSpPr/>
      </dsp:nvSpPr>
      <dsp:spPr>
        <a:xfrm>
          <a:off x="876914" y="2849149"/>
          <a:ext cx="2145170" cy="224114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2024г.-141,0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2025.-155,0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169,1т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 </a:t>
          </a:r>
        </a:p>
      </dsp:txBody>
      <dsp:txXfrm>
        <a:off x="876914" y="2849149"/>
        <a:ext cx="2145170" cy="2241148"/>
      </dsp:txXfrm>
    </dsp:sp>
    <dsp:sp modelId="{6CE479B8-58DF-48DD-AC0B-D0C5FC6877CB}">
      <dsp:nvSpPr>
        <dsp:cNvPr id="0" name=""/>
        <dsp:cNvSpPr/>
      </dsp:nvSpPr>
      <dsp:spPr>
        <a:xfrm rot="19090287">
          <a:off x="5594761" y="1852990"/>
          <a:ext cx="237887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37887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9090287">
        <a:off x="5707757" y="1861955"/>
        <a:ext cx="11894" cy="11894"/>
      </dsp:txXfrm>
    </dsp:sp>
    <dsp:sp modelId="{A6529843-AF44-44C9-93DF-E3B0991FDD04}">
      <dsp:nvSpPr>
        <dsp:cNvPr id="0" name=""/>
        <dsp:cNvSpPr/>
      </dsp:nvSpPr>
      <dsp:spPr>
        <a:xfrm>
          <a:off x="5500159" y="147202"/>
          <a:ext cx="2114581" cy="193109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2024г-2085,1 т.р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2025г-697,7 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2026г.-293,4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sp:txBody>
      <dsp:txXfrm>
        <a:off x="5500159" y="147202"/>
        <a:ext cx="2114581" cy="1931094"/>
      </dsp:txXfrm>
    </dsp:sp>
    <dsp:sp modelId="{A5A442AC-CDA8-474B-92EE-3D632F0EC957}">
      <dsp:nvSpPr>
        <dsp:cNvPr id="0" name=""/>
        <dsp:cNvSpPr/>
      </dsp:nvSpPr>
      <dsp:spPr>
        <a:xfrm rot="2512355">
          <a:off x="5565572" y="3509320"/>
          <a:ext cx="457894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457894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2512355">
        <a:off x="5783072" y="3512785"/>
        <a:ext cx="22894" cy="22894"/>
      </dsp:txXfrm>
    </dsp:sp>
    <dsp:sp modelId="{D418F6EB-147F-4047-B751-E8166DE58772}">
      <dsp:nvSpPr>
        <dsp:cNvPr id="0" name=""/>
        <dsp:cNvSpPr/>
      </dsp:nvSpPr>
      <dsp:spPr>
        <a:xfrm rot="803322" flipH="1">
          <a:off x="5486042" y="3501805"/>
          <a:ext cx="2453436" cy="169105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2024-г-10,0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2025г.-10,0 т.р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2026г.-10,0 т.р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 rot="803322" flipH="1">
        <a:off x="5486042" y="3501805"/>
        <a:ext cx="2453436" cy="1691050"/>
      </dsp:txXfrm>
    </dsp:sp>
    <dsp:sp modelId="{E5D811FC-7971-4430-8A28-1798A91448B2}">
      <dsp:nvSpPr>
        <dsp:cNvPr id="0" name=""/>
        <dsp:cNvSpPr/>
      </dsp:nvSpPr>
      <dsp:spPr>
        <a:xfrm rot="6041857">
          <a:off x="4586975" y="3497676"/>
          <a:ext cx="162707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162707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6041857">
        <a:off x="4664261" y="3508520"/>
        <a:ext cx="8135" cy="8135"/>
      </dsp:txXfrm>
    </dsp:sp>
    <dsp:sp modelId="{B73BB58B-01B7-42F4-9905-9F1B2B2B2E86}">
      <dsp:nvSpPr>
        <dsp:cNvPr id="0" name=""/>
        <dsp:cNvSpPr/>
      </dsp:nvSpPr>
      <dsp:spPr>
        <a:xfrm>
          <a:off x="3272483" y="3583093"/>
          <a:ext cx="2416666" cy="184420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2024г-7356,0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2025г-7745,5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2026г-8466,6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72483" y="3583093"/>
        <a:ext cx="2416666" cy="1844206"/>
      </dsp:txXfrm>
    </dsp:sp>
    <dsp:sp modelId="{38A04AD7-3C30-42FD-9169-981E636C19E5}">
      <dsp:nvSpPr>
        <dsp:cNvPr id="0" name=""/>
        <dsp:cNvSpPr/>
      </dsp:nvSpPr>
      <dsp:spPr>
        <a:xfrm rot="15283382">
          <a:off x="4579511" y="1843063"/>
          <a:ext cx="62340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62340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5283382">
        <a:off x="4609122" y="1856416"/>
        <a:ext cx="3117" cy="3117"/>
      </dsp:txXfrm>
    </dsp:sp>
    <dsp:sp modelId="{21AB2C71-7445-44F1-88DA-8920B87614F7}">
      <dsp:nvSpPr>
        <dsp:cNvPr id="0" name=""/>
        <dsp:cNvSpPr/>
      </dsp:nvSpPr>
      <dsp:spPr>
        <a:xfrm>
          <a:off x="3254241" y="0"/>
          <a:ext cx="2203590" cy="185135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2024г- 7200,0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2025г.-6580,0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2026г.-6000,0т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sp:txBody>
      <dsp:txXfrm>
        <a:off x="3254241" y="0"/>
        <a:ext cx="2203590" cy="18513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16951,1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532443" y="2344358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202,4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495" y="2453707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9442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                                                                     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Вольно-Донского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плановый период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420888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Подготовлен на основании Решения Собрания Депутатов Вольно-Донского сельского поселения </a:t>
            </a:r>
            <a:r>
              <a:rPr lang="ru-RU" dirty="0" smtClean="0"/>
              <a:t>№63 </a:t>
            </a:r>
            <a:r>
              <a:rPr lang="ru-RU" dirty="0" smtClean="0"/>
              <a:t>от </a:t>
            </a:r>
            <a:r>
              <a:rPr lang="ru-RU" dirty="0" smtClean="0"/>
              <a:t>26.12.2023г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234748939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2024год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804248" y="2708920"/>
            <a:ext cx="2088232" cy="1584176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г.-153,6 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г.-0,0 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г.-0,0 т. р.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01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Морозовского района, формируемые в рамках муниципальных программ Вольно-Донского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7840" y="1587360"/>
            <a:ext cx="2964467" cy="3714586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15240,3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158,2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61338745"/>
              </p:ext>
            </p:extLst>
          </p:nvPr>
        </p:nvGraphicFramePr>
        <p:xfrm>
          <a:off x="539552" y="1268760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Вольно-Донского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2024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20751" y="4729581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2025 </a:t>
            </a:r>
            <a:r>
              <a:rPr lang="ru-RU" dirty="0" smtClean="0"/>
              <a:t>год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831498" y="1524496"/>
            <a:ext cx="2964467" cy="3574417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14776,8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172,3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85047" y="4870667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2026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124744"/>
            <a:ext cx="2052592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коммунальными услугами населения  и  повышение уровня благоустройства территории Вольно-Донского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449170"/>
            <a:ext cx="3600400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Вольно-Донском сельском поселении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8531" y="2777870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759637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735" y="2789535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124744"/>
            <a:ext cx="2016224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5782" y="4437112"/>
            <a:ext cx="4084703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6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Вольно-Донского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Вольно-Донского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</a:t>
            </a:r>
            <a:r>
              <a:rPr lang="ru-RU" altLang="ru-RU" sz="2000" dirty="0" smtClean="0">
                <a:latin typeface="Times New Roman" pitchFamily="18" charset="0"/>
              </a:rPr>
              <a:t>2024 </a:t>
            </a:r>
            <a:r>
              <a:rPr lang="ru-RU" altLang="ru-RU" sz="2000" dirty="0" smtClean="0">
                <a:latin typeface="Times New Roman" pitchFamily="18" charset="0"/>
              </a:rPr>
              <a:t>год и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2025 </a:t>
            </a:r>
            <a:r>
              <a:rPr lang="ru-RU" altLang="ru-RU" sz="2000" dirty="0" smtClean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2026 </a:t>
            </a:r>
            <a:r>
              <a:rPr lang="ru-RU" altLang="ru-RU" sz="2000" dirty="0" smtClean="0">
                <a:latin typeface="Times New Roman" pitchFamily="18" charset="0"/>
              </a:rPr>
              <a:t>годов»  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можно </a:t>
            </a:r>
            <a:r>
              <a:rPr lang="ru-RU" altLang="ru-RU" sz="2000" dirty="0">
                <a:latin typeface="Times New Roman" pitchFamily="18" charset="0"/>
              </a:rPr>
              <a:t>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Вольно-Донского сельского поселения  </a:t>
            </a:r>
            <a:r>
              <a:rPr lang="en-US" altLang="ru-RU" sz="2000" dirty="0" smtClean="0">
                <a:latin typeface="Times New Roman" pitchFamily="18" charset="0"/>
              </a:rPr>
              <a:t>http</a:t>
            </a:r>
            <a:r>
              <a:rPr lang="en-US" altLang="ru-RU" sz="2000" dirty="0">
                <a:latin typeface="Times New Roman" pitchFamily="18" charset="0"/>
              </a:rPr>
              <a:t>://</a:t>
            </a:r>
            <a:r>
              <a:rPr lang="en-US" altLang="ru-RU" sz="2000" dirty="0" smtClean="0">
                <a:latin typeface="Times New Roman" pitchFamily="18" charset="0"/>
              </a:rPr>
              <a:t>www.</a:t>
            </a:r>
            <a:r>
              <a:rPr lang="en-US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 volno-donskoesp</a:t>
            </a:r>
            <a:r>
              <a:rPr lang="en-US" altLang="ru-RU" sz="2000" dirty="0" smtClean="0">
                <a:latin typeface="Times New Roman" pitchFamily="18" charset="0"/>
              </a:rPr>
              <a:t>.ru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библиотеке Вольно-Донского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Вольно-Донского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Адрес: ул. Советская 4, ст.Вольно-Донская,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обл., 347202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тел. /факс (886384) 3-46-06</a:t>
            </a: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</a:t>
            </a:r>
            <a:r>
              <a:rPr lang="en-US" altLang="ru-RU" sz="1400" dirty="0" err="1" smtClean="0">
                <a:latin typeface="Times New Roman" pitchFamily="18" charset="0"/>
              </a:rPr>
              <a:t>mail:volno</a:t>
            </a:r>
            <a:r>
              <a:rPr lang="en-US" altLang="ru-RU" sz="1400" dirty="0" smtClean="0">
                <a:latin typeface="Times New Roman" pitchFamily="18" charset="0"/>
              </a:rPr>
              <a:t>-donskoesp@donland.ru</a:t>
            </a:r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График работы :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с 8:00 до 17:00 перерыв с 12:00 до 14:00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Вольно-Донского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</a:t>
            </a:r>
            <a:r>
              <a:rPr lang="ru-RU" sz="2000" dirty="0" smtClean="0"/>
              <a:t>бюджета Вольно-Донского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Вольно-Донского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Вольно-Донского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xmlns="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Вольно-Донского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2601162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538" y="1571633"/>
            <a:ext cx="1586493" cy="8951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96153" y="4986574"/>
            <a:ext cx="1563879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26011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6152" y="2759715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17 153,4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6152" y="3731140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17 153,4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7582" y="1592855"/>
            <a:ext cx="1562450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5778" y="1592855"/>
            <a:ext cx="1372446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1592855"/>
            <a:ext cx="1380234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833592" y="2759714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14 949,1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0060" y="2759715"/>
            <a:ext cx="14681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15 398,5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4343" y="3717031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15 398,5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3591" y="3731140"/>
            <a:ext cx="15345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14 949,1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24343" y="4986573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30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512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17 153,4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Вольно-Донского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и плановый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2026годов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79511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179512" y="5492141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8260,0тыс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9511" y="2891281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8891,6 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5053" y="1330666"/>
            <a:ext cx="2808311" cy="12185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15 398,5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14 949,1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165052" y="2891281"/>
            <a:ext cx="2783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9142,9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6175" y="2891282"/>
            <a:ext cx="280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9289,3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221" y="4245646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176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140220" y="5509843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6253,8тыс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182434" y="5479516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5658,0тыс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29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75856" y="2996952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2024г.-8891,6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2025г.-9142,9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2025г.-9289,3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59832" y="692696"/>
            <a:ext cx="3024336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доходы </a:t>
            </a:r>
            <a:r>
              <a:rPr lang="ru-RU" dirty="0" smtClean="0"/>
              <a:t>физических лиц</a:t>
            </a:r>
          </a:p>
          <a:p>
            <a:pPr algn="ctr"/>
            <a:r>
              <a:rPr lang="ru-RU" dirty="0" smtClean="0"/>
              <a:t> 2024 г.-2144,6 т. р. </a:t>
            </a:r>
          </a:p>
          <a:p>
            <a:pPr algn="ctr"/>
            <a:r>
              <a:rPr lang="ru-RU" dirty="0" smtClean="0"/>
              <a:t>2023 </a:t>
            </a:r>
            <a:r>
              <a:rPr lang="ru-RU" dirty="0"/>
              <a:t>г</a:t>
            </a:r>
            <a:r>
              <a:rPr lang="ru-RU" dirty="0" smtClean="0"/>
              <a:t>.-2387,2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2024 </a:t>
            </a:r>
            <a:r>
              <a:rPr lang="ru-RU" dirty="0"/>
              <a:t>г.- </a:t>
            </a:r>
            <a:r>
              <a:rPr lang="ru-RU" dirty="0" smtClean="0"/>
              <a:t>2524,5 </a:t>
            </a:r>
            <a:r>
              <a:rPr lang="ru-RU" dirty="0" smtClean="0"/>
              <a:t>т. р</a:t>
            </a:r>
            <a:r>
              <a:rPr lang="ru-RU" dirty="0"/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2757956"/>
            <a:ext cx="2736304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</a:t>
            </a:r>
            <a:r>
              <a:rPr lang="ru-RU" dirty="0" smtClean="0"/>
              <a:t>имущество</a:t>
            </a:r>
          </a:p>
          <a:p>
            <a:pPr algn="ctr"/>
            <a:r>
              <a:rPr lang="ru-RU" dirty="0" smtClean="0"/>
              <a:t>физических лиц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2024 </a:t>
            </a:r>
            <a:r>
              <a:rPr lang="ru-RU" dirty="0"/>
              <a:t>г</a:t>
            </a:r>
            <a:r>
              <a:rPr lang="ru-RU" dirty="0" smtClean="0"/>
              <a:t>.-178,8 </a:t>
            </a:r>
            <a:r>
              <a:rPr lang="ru-RU" dirty="0"/>
              <a:t>т</a:t>
            </a:r>
            <a:r>
              <a:rPr lang="ru-RU" dirty="0" smtClean="0"/>
              <a:t>. р</a:t>
            </a:r>
            <a:r>
              <a:rPr lang="ru-RU" dirty="0"/>
              <a:t>. </a:t>
            </a:r>
          </a:p>
          <a:p>
            <a:pPr algn="ctr"/>
            <a:r>
              <a:rPr lang="ru-RU" dirty="0" smtClean="0"/>
              <a:t>2025 </a:t>
            </a:r>
            <a:r>
              <a:rPr lang="ru-RU" dirty="0"/>
              <a:t>г</a:t>
            </a:r>
            <a:r>
              <a:rPr lang="ru-RU" dirty="0" smtClean="0"/>
              <a:t>.-178,8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   </a:t>
            </a:r>
            <a:r>
              <a:rPr lang="ru-RU" dirty="0" smtClean="0"/>
              <a:t>2026 </a:t>
            </a:r>
            <a:r>
              <a:rPr lang="ru-RU" dirty="0"/>
              <a:t>г</a:t>
            </a:r>
            <a:r>
              <a:rPr lang="ru-RU" dirty="0" smtClean="0"/>
              <a:t>.-178,8 </a:t>
            </a:r>
            <a:r>
              <a:rPr lang="ru-RU" dirty="0" smtClean="0"/>
              <a:t>т. р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4" y="2724069"/>
            <a:ext cx="2465813" cy="1818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ЕСХН</a:t>
            </a:r>
          </a:p>
          <a:p>
            <a:pPr algn="ctr"/>
            <a:r>
              <a:rPr lang="ru-RU" dirty="0" smtClean="0"/>
              <a:t>2024г</a:t>
            </a:r>
            <a:r>
              <a:rPr lang="ru-RU" dirty="0"/>
              <a:t>.- </a:t>
            </a:r>
            <a:r>
              <a:rPr lang="ru-RU" dirty="0" smtClean="0"/>
              <a:t>217,3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2025 </a:t>
            </a:r>
            <a:r>
              <a:rPr lang="ru-RU" dirty="0"/>
              <a:t>г.- </a:t>
            </a:r>
            <a:r>
              <a:rPr lang="ru-RU" dirty="0" smtClean="0"/>
              <a:t>226,0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2026 </a:t>
            </a:r>
            <a:r>
              <a:rPr lang="ru-RU" dirty="0"/>
              <a:t>г.- </a:t>
            </a:r>
            <a:r>
              <a:rPr lang="ru-RU" dirty="0" smtClean="0"/>
              <a:t>235,1 </a:t>
            </a:r>
            <a:r>
              <a:rPr lang="ru-RU" dirty="0"/>
              <a:t>т. 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4941168"/>
            <a:ext cx="2685009" cy="1644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Земельный налог</a:t>
            </a:r>
          </a:p>
          <a:p>
            <a:pPr algn="ctr"/>
            <a:r>
              <a:rPr lang="ru-RU" dirty="0" smtClean="0"/>
              <a:t>2024-6350,9</a:t>
            </a:r>
            <a:endParaRPr lang="ru-RU" dirty="0" smtClean="0"/>
          </a:p>
          <a:p>
            <a:pPr algn="ctr"/>
            <a:r>
              <a:rPr lang="ru-RU" dirty="0" smtClean="0"/>
              <a:t>2025-6350,9</a:t>
            </a:r>
            <a:endParaRPr lang="ru-RU" dirty="0" smtClean="0"/>
          </a:p>
          <a:p>
            <a:pPr algn="ctr"/>
            <a:r>
              <a:rPr lang="ru-RU" dirty="0" smtClean="0"/>
              <a:t>   </a:t>
            </a:r>
            <a:endParaRPr lang="ru-RU" dirty="0"/>
          </a:p>
          <a:p>
            <a:pPr algn="ctr"/>
            <a:r>
              <a:rPr lang="ru-RU" dirty="0" smtClean="0"/>
              <a:t>2026-6350,9 </a:t>
            </a:r>
            <a:r>
              <a:rPr lang="ru-RU" dirty="0" smtClean="0"/>
              <a:t>т.р.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649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79712" y="5085184"/>
            <a:ext cx="5616624" cy="17728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2024г-8118,8т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2025г-6098,6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2026г.-5488,7т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360040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dirty="0" smtClean="0"/>
              <a:t>2024 </a:t>
            </a:r>
            <a:r>
              <a:rPr lang="ru-RU" dirty="0" smtClean="0"/>
              <a:t>г.- </a:t>
            </a:r>
            <a:r>
              <a:rPr lang="ru-RU" dirty="0" smtClean="0"/>
              <a:t>141,0 </a:t>
            </a:r>
            <a:r>
              <a:rPr lang="ru-RU" dirty="0" smtClean="0"/>
              <a:t>т. р.</a:t>
            </a:r>
          </a:p>
          <a:p>
            <a:pPr algn="ctr"/>
            <a:r>
              <a:rPr lang="ru-RU" dirty="0" smtClean="0"/>
              <a:t>2025 г.155,0 т</a:t>
            </a:r>
            <a:r>
              <a:rPr lang="ru-RU" dirty="0" smtClean="0"/>
              <a:t>. р. </a:t>
            </a:r>
          </a:p>
          <a:p>
            <a:pPr algn="ctr"/>
            <a:r>
              <a:rPr lang="ru-RU" dirty="0" smtClean="0"/>
              <a:t>2026 </a:t>
            </a:r>
            <a:r>
              <a:rPr lang="ru-RU" dirty="0" smtClean="0"/>
              <a:t>г. </a:t>
            </a:r>
            <a:r>
              <a:rPr lang="ru-RU" dirty="0" smtClean="0"/>
              <a:t>169,1 </a:t>
            </a:r>
            <a:r>
              <a:rPr lang="ru-RU" dirty="0" smtClean="0"/>
              <a:t>т. р.</a:t>
            </a:r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492896"/>
            <a:ext cx="374441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dirty="0" smtClean="0"/>
              <a:t>2024 </a:t>
            </a:r>
            <a:r>
              <a:rPr lang="ru-RU" dirty="0" smtClean="0"/>
              <a:t>г. – 0,2 т. р.</a:t>
            </a:r>
          </a:p>
          <a:p>
            <a:pPr marL="342900" indent="-342900" algn="ctr"/>
            <a:r>
              <a:rPr lang="ru-RU" dirty="0" smtClean="0"/>
              <a:t>2025г</a:t>
            </a:r>
            <a:r>
              <a:rPr lang="ru-RU" dirty="0" smtClean="0"/>
              <a:t>. -0,2 </a:t>
            </a:r>
            <a:r>
              <a:rPr lang="ru-RU" dirty="0"/>
              <a:t>т</a:t>
            </a:r>
            <a:r>
              <a:rPr lang="ru-RU" dirty="0" smtClean="0"/>
              <a:t>. р.</a:t>
            </a:r>
          </a:p>
          <a:p>
            <a:pPr algn="ctr"/>
            <a:r>
              <a:rPr lang="ru-RU" dirty="0" smtClean="0"/>
              <a:t>2026 </a:t>
            </a:r>
            <a:r>
              <a:rPr lang="ru-RU" dirty="0" smtClean="0"/>
              <a:t>г. -0,2 т. р.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75856" y="548680"/>
            <a:ext cx="259228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2024г-8260,0т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2025г-6253,8т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2026г.-5658,0т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01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Социальная политика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2317</TotalTime>
  <Words>1068</Words>
  <Application>Microsoft Office PowerPoint</Application>
  <PresentationFormat>Экран (4:3)</PresentationFormat>
  <Paragraphs>210</Paragraphs>
  <Slides>13</Slides>
  <Notes>1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Налоговые доходы</vt:lpstr>
      <vt:lpstr>Безвозмездные поступления</vt:lpstr>
      <vt:lpstr>Классификация расходов бюджета по разделам</vt:lpstr>
      <vt:lpstr>Расходы бюджета Вольно-Донского сельского поселения  Морозовского района на 2024год и плановый период 2025 и 2026 годов</vt:lpstr>
      <vt:lpstr>Слайд 11</vt:lpstr>
      <vt:lpstr>Муниципальные программы  Вольно-Донского сельского поселения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295</cp:revision>
  <cp:lastPrinted>2016-02-15T09:49:34Z</cp:lastPrinted>
  <dcterms:created xsi:type="dcterms:W3CDTF">2014-05-12T16:47:43Z</dcterms:created>
  <dcterms:modified xsi:type="dcterms:W3CDTF">2024-01-19T08:48:10Z</dcterms:modified>
</cp:coreProperties>
</file>