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  <p:sldMasterId id="2147485000" r:id="rId2"/>
  </p:sldMasterIdLst>
  <p:notesMasterIdLst>
    <p:notesMasterId r:id="rId16"/>
  </p:notesMasterIdLst>
  <p:sldIdLst>
    <p:sldId id="298" r:id="rId3"/>
    <p:sldId id="256" r:id="rId4"/>
    <p:sldId id="306" r:id="rId5"/>
    <p:sldId id="326" r:id="rId6"/>
    <p:sldId id="322" r:id="rId7"/>
    <p:sldId id="323" r:id="rId8"/>
    <p:sldId id="324" r:id="rId9"/>
    <p:sldId id="319" r:id="rId10"/>
    <p:sldId id="320" r:id="rId11"/>
    <p:sldId id="321" r:id="rId12"/>
    <p:sldId id="328" r:id="rId13"/>
    <p:sldId id="329" r:id="rId14"/>
    <p:sldId id="330" r:id="rId15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3333FF"/>
    <a:srgbClr val="FFFF99"/>
    <a:srgbClr val="663300"/>
    <a:srgbClr val="996633"/>
    <a:srgbClr val="800080"/>
    <a:srgbClr val="C0C0C0"/>
    <a:srgbClr val="DDDDDD"/>
    <a:srgbClr val="CC9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17" autoAdjust="0"/>
    <p:restoredTop sz="83416" autoAdjust="0"/>
  </p:normalViewPr>
  <p:slideViewPr>
    <p:cSldViewPr>
      <p:cViewPr>
        <p:scale>
          <a:sx n="100" d="100"/>
          <a:sy n="100" d="100"/>
        </p:scale>
        <p:origin x="-438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2C9C6D-6A51-4247-87A4-1575277B074F}" type="doc">
      <dgm:prSet loTypeId="urn:microsoft.com/office/officeart/2005/8/layout/list1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9627A623-F456-49E6-9CEE-DAA3672B5407}">
      <dgm:prSet phldrT="[Текст]" custT="1"/>
      <dgm:spPr/>
      <dgm:t>
        <a:bodyPr/>
        <a:lstStyle/>
        <a:p>
          <a:r>
            <a:rPr lang="ru-RU" sz="2000" b="0" dirty="0" smtClean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Составление проекта бюджета</a:t>
          </a:r>
          <a:endParaRPr lang="ru-RU" sz="2000" b="0" dirty="0">
            <a:solidFill>
              <a:schemeClr val="accent3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3C58825-5F4F-41D0-8178-5355F73EDE80}" type="parTrans" cxnId="{CD932D36-ABBF-4337-950C-C43E95D7B95B}">
      <dgm:prSet/>
      <dgm:spPr/>
      <dgm:t>
        <a:bodyPr/>
        <a:lstStyle/>
        <a:p>
          <a:endParaRPr lang="ru-RU"/>
        </a:p>
      </dgm:t>
    </dgm:pt>
    <dgm:pt modelId="{56A9D455-555B-45DB-96CC-EC3F93F05754}" type="sibTrans" cxnId="{CD932D36-ABBF-4337-950C-C43E95D7B95B}">
      <dgm:prSet/>
      <dgm:spPr/>
      <dgm:t>
        <a:bodyPr/>
        <a:lstStyle/>
        <a:p>
          <a:endParaRPr lang="ru-RU"/>
        </a:p>
      </dgm:t>
    </dgm:pt>
    <dgm:pt modelId="{218221A9-4C38-4F17-9344-04F7516440AE}">
      <dgm:prSet phldrT="[Текст]" custT="1"/>
      <dgm:spPr/>
      <dgm:t>
        <a:bodyPr/>
        <a:lstStyle/>
        <a:p>
          <a:r>
            <a:rPr lang="ru-RU" sz="2000" dirty="0" smtClean="0"/>
            <a:t>Рассмотрение проекта бюджета</a:t>
          </a:r>
          <a:endParaRPr lang="ru-RU" sz="2000" dirty="0"/>
        </a:p>
      </dgm:t>
    </dgm:pt>
    <dgm:pt modelId="{E5A5589F-096F-4E3E-A1BC-D49273B72AB3}" type="parTrans" cxnId="{7342DC98-6593-45FB-BEF6-36BB73B11D0F}">
      <dgm:prSet/>
      <dgm:spPr/>
      <dgm:t>
        <a:bodyPr/>
        <a:lstStyle/>
        <a:p>
          <a:endParaRPr lang="ru-RU"/>
        </a:p>
      </dgm:t>
    </dgm:pt>
    <dgm:pt modelId="{657C3D9B-04F0-4444-8786-4E19562DC442}" type="sibTrans" cxnId="{7342DC98-6593-45FB-BEF6-36BB73B11D0F}">
      <dgm:prSet/>
      <dgm:spPr/>
      <dgm:t>
        <a:bodyPr/>
        <a:lstStyle/>
        <a:p>
          <a:endParaRPr lang="ru-RU"/>
        </a:p>
      </dgm:t>
    </dgm:pt>
    <dgm:pt modelId="{47DE6AAF-E77F-41E5-887E-2B7590088927}">
      <dgm:prSet phldrT="[Текст]" custT="1"/>
      <dgm:spPr/>
      <dgm:t>
        <a:bodyPr/>
        <a:lstStyle/>
        <a:p>
          <a:r>
            <a:rPr lang="ru-RU" sz="2000" dirty="0" smtClean="0"/>
            <a:t>Утверждение проекта бюджета</a:t>
          </a:r>
          <a:endParaRPr lang="ru-RU" sz="2000" dirty="0"/>
        </a:p>
      </dgm:t>
    </dgm:pt>
    <dgm:pt modelId="{67AA7693-4FDD-4AA4-B51C-652E8B28A79E}" type="parTrans" cxnId="{0E446707-9453-4FD4-BC78-351F1BEE3AFF}">
      <dgm:prSet/>
      <dgm:spPr/>
      <dgm:t>
        <a:bodyPr/>
        <a:lstStyle/>
        <a:p>
          <a:endParaRPr lang="ru-RU"/>
        </a:p>
      </dgm:t>
    </dgm:pt>
    <dgm:pt modelId="{D78296D0-EE61-4F7A-BB83-B29F5D0FAF2E}" type="sibTrans" cxnId="{0E446707-9453-4FD4-BC78-351F1BEE3AFF}">
      <dgm:prSet/>
      <dgm:spPr/>
      <dgm:t>
        <a:bodyPr/>
        <a:lstStyle/>
        <a:p>
          <a:endParaRPr lang="ru-RU"/>
        </a:p>
      </dgm:t>
    </dgm:pt>
    <dgm:pt modelId="{D4C136E3-2B52-41D4-B355-0A631098C734}">
      <dgm:prSet custT="1"/>
      <dgm:spPr/>
      <dgm:t>
        <a:bodyPr/>
        <a:lstStyle/>
        <a:p>
          <a:endParaRPr lang="ru-RU" sz="1800" dirty="0"/>
        </a:p>
      </dgm:t>
    </dgm:pt>
    <dgm:pt modelId="{CAAEC522-1EE6-477C-9315-13D95161B2C6}" type="parTrans" cxnId="{DDA24827-781D-420A-805A-95362DA8B5C9}">
      <dgm:prSet/>
      <dgm:spPr/>
      <dgm:t>
        <a:bodyPr/>
        <a:lstStyle/>
        <a:p>
          <a:endParaRPr lang="ru-RU"/>
        </a:p>
      </dgm:t>
    </dgm:pt>
    <dgm:pt modelId="{542ED1C8-C58B-46C1-8B4B-217383B74ED8}" type="sibTrans" cxnId="{DDA24827-781D-420A-805A-95362DA8B5C9}">
      <dgm:prSet/>
      <dgm:spPr/>
      <dgm:t>
        <a:bodyPr/>
        <a:lstStyle/>
        <a:p>
          <a:endParaRPr lang="ru-RU"/>
        </a:p>
      </dgm:t>
    </dgm:pt>
    <dgm:pt modelId="{4EDB460E-EA2F-4B80-AEEC-65936D828CCA}" type="pres">
      <dgm:prSet presAssocID="{F72C9C6D-6A51-4247-87A4-1575277B074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43CDFDD-DB88-40D3-B31F-08B0A5D02257}" type="pres">
      <dgm:prSet presAssocID="{9627A623-F456-49E6-9CEE-DAA3672B5407}" presName="parentLin" presStyleCnt="0"/>
      <dgm:spPr/>
    </dgm:pt>
    <dgm:pt modelId="{E7FC8D2D-AAE0-49BA-AE07-D93E3B7B6599}" type="pres">
      <dgm:prSet presAssocID="{9627A623-F456-49E6-9CEE-DAA3672B5407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F8FFED77-E205-4786-9C92-75818F45B3C3}" type="pres">
      <dgm:prSet presAssocID="{9627A623-F456-49E6-9CEE-DAA3672B5407}" presName="parentText" presStyleLbl="node1" presStyleIdx="0" presStyleCnt="3" custScaleX="39494" custScaleY="98035" custLinFactX="-612" custLinFactNeighborX="-100000" custLinFactNeighborY="2985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FCF280-A800-4A52-9348-48B5CE864AA0}" type="pres">
      <dgm:prSet presAssocID="{9627A623-F456-49E6-9CEE-DAA3672B5407}" presName="negativeSpace" presStyleCnt="0"/>
      <dgm:spPr/>
    </dgm:pt>
    <dgm:pt modelId="{3F006C1C-44CC-40A3-93A0-4C77B17DE774}" type="pres">
      <dgm:prSet presAssocID="{9627A623-F456-49E6-9CEE-DAA3672B5407}" presName="childText" presStyleLbl="conFgAcc1" presStyleIdx="0" presStyleCnt="3" custScaleY="98716" custLinFactNeighborX="21" custLinFactNeighborY="-149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434631-6144-4228-8D06-27AB84B1D686}" type="pres">
      <dgm:prSet presAssocID="{56A9D455-555B-45DB-96CC-EC3F93F05754}" presName="spaceBetweenRectangles" presStyleCnt="0"/>
      <dgm:spPr/>
    </dgm:pt>
    <dgm:pt modelId="{A0BDE4B3-C4CF-48C6-9A36-500B2C3489D7}" type="pres">
      <dgm:prSet presAssocID="{218221A9-4C38-4F17-9344-04F7516440AE}" presName="parentLin" presStyleCnt="0"/>
      <dgm:spPr/>
    </dgm:pt>
    <dgm:pt modelId="{A8C73946-C8F9-4786-96E6-D3060C361670}" type="pres">
      <dgm:prSet presAssocID="{218221A9-4C38-4F17-9344-04F7516440AE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26F08A94-15C6-481E-9154-B20A5FEF7382}" type="pres">
      <dgm:prSet presAssocID="{218221A9-4C38-4F17-9344-04F7516440AE}" presName="parentText" presStyleLbl="node1" presStyleIdx="1" presStyleCnt="3" custScaleX="39494" custScaleY="98035" custLinFactX="-612" custLinFactNeighborX="-100000" custLinFactNeighborY="5532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F7E01B-2FE7-4714-993D-04B86A559172}" type="pres">
      <dgm:prSet presAssocID="{218221A9-4C38-4F17-9344-04F7516440AE}" presName="negativeSpace" presStyleCnt="0"/>
      <dgm:spPr/>
    </dgm:pt>
    <dgm:pt modelId="{82E27E00-3670-49D0-864C-CE6F328784BA}" type="pres">
      <dgm:prSet presAssocID="{218221A9-4C38-4F17-9344-04F7516440AE}" presName="childText" presStyleLbl="conFgAcc1" presStyleIdx="1" presStyleCnt="3" custScaleY="141027">
        <dgm:presLayoutVars>
          <dgm:bulletEnabled val="1"/>
        </dgm:presLayoutVars>
      </dgm:prSet>
      <dgm:spPr/>
    </dgm:pt>
    <dgm:pt modelId="{4FBEA8CE-36EC-4653-AD90-08F2B7C28F2F}" type="pres">
      <dgm:prSet presAssocID="{657C3D9B-04F0-4444-8786-4E19562DC442}" presName="spaceBetweenRectangles" presStyleCnt="0"/>
      <dgm:spPr/>
    </dgm:pt>
    <dgm:pt modelId="{AB243640-CBD1-43F3-9550-87CD853188CF}" type="pres">
      <dgm:prSet presAssocID="{47DE6AAF-E77F-41E5-887E-2B7590088927}" presName="parentLin" presStyleCnt="0"/>
      <dgm:spPr/>
    </dgm:pt>
    <dgm:pt modelId="{537D21AA-C489-45EE-A8B2-F1889B87C301}" type="pres">
      <dgm:prSet presAssocID="{47DE6AAF-E77F-41E5-887E-2B7590088927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B6324098-4C94-444C-ACA4-D91C5374D090}" type="pres">
      <dgm:prSet presAssocID="{47DE6AAF-E77F-41E5-887E-2B7590088927}" presName="parentText" presStyleLbl="node1" presStyleIdx="2" presStyleCnt="3" custScaleX="39494" custScaleY="98035" custLinFactNeighborX="-91182" custLinFactNeighborY="5740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859D56-97BB-4716-9C87-9D28D85A49EB}" type="pres">
      <dgm:prSet presAssocID="{47DE6AAF-E77F-41E5-887E-2B7590088927}" presName="negativeSpace" presStyleCnt="0"/>
      <dgm:spPr/>
    </dgm:pt>
    <dgm:pt modelId="{68FB6DFD-8703-4046-9703-C2FCDB4EF6BF}" type="pres">
      <dgm:prSet presAssocID="{47DE6AAF-E77F-41E5-887E-2B7590088927}" presName="childText" presStyleLbl="conFgAcc1" presStyleIdx="2" presStyleCnt="3" custScaleY="138963" custLinFactNeighborX="205" custLinFactNeighborY="38586">
        <dgm:presLayoutVars>
          <dgm:bulletEnabled val="1"/>
        </dgm:presLayoutVars>
      </dgm:prSet>
      <dgm:spPr/>
    </dgm:pt>
  </dgm:ptLst>
  <dgm:cxnLst>
    <dgm:cxn modelId="{FCA2FA43-FB58-4E74-A88A-CBF0EB33C1B3}" type="presOf" srcId="{47DE6AAF-E77F-41E5-887E-2B7590088927}" destId="{537D21AA-C489-45EE-A8B2-F1889B87C301}" srcOrd="0" destOrd="0" presId="urn:microsoft.com/office/officeart/2005/8/layout/list1"/>
    <dgm:cxn modelId="{3362A6C4-7B0A-4E0F-B86E-FD1C5CE64738}" type="presOf" srcId="{9627A623-F456-49E6-9CEE-DAA3672B5407}" destId="{F8FFED77-E205-4786-9C92-75818F45B3C3}" srcOrd="1" destOrd="0" presId="urn:microsoft.com/office/officeart/2005/8/layout/list1"/>
    <dgm:cxn modelId="{7342DC98-6593-45FB-BEF6-36BB73B11D0F}" srcId="{F72C9C6D-6A51-4247-87A4-1575277B074F}" destId="{218221A9-4C38-4F17-9344-04F7516440AE}" srcOrd="1" destOrd="0" parTransId="{E5A5589F-096F-4E3E-A1BC-D49273B72AB3}" sibTransId="{657C3D9B-04F0-4444-8786-4E19562DC442}"/>
    <dgm:cxn modelId="{DCD8661C-6371-4CB0-864E-E0F50C785A89}" type="presOf" srcId="{F72C9C6D-6A51-4247-87A4-1575277B074F}" destId="{4EDB460E-EA2F-4B80-AEEC-65936D828CCA}" srcOrd="0" destOrd="0" presId="urn:microsoft.com/office/officeart/2005/8/layout/list1"/>
    <dgm:cxn modelId="{BAE6B194-22A4-4DCC-B344-751BA96698BE}" type="presOf" srcId="{D4C136E3-2B52-41D4-B355-0A631098C734}" destId="{3F006C1C-44CC-40A3-93A0-4C77B17DE774}" srcOrd="0" destOrd="0" presId="urn:microsoft.com/office/officeart/2005/8/layout/list1"/>
    <dgm:cxn modelId="{0E446707-9453-4FD4-BC78-351F1BEE3AFF}" srcId="{F72C9C6D-6A51-4247-87A4-1575277B074F}" destId="{47DE6AAF-E77F-41E5-887E-2B7590088927}" srcOrd="2" destOrd="0" parTransId="{67AA7693-4FDD-4AA4-B51C-652E8B28A79E}" sibTransId="{D78296D0-EE61-4F7A-BB83-B29F5D0FAF2E}"/>
    <dgm:cxn modelId="{55CF23D1-66BF-48AE-8092-D74F3FDE1142}" type="presOf" srcId="{218221A9-4C38-4F17-9344-04F7516440AE}" destId="{A8C73946-C8F9-4786-96E6-D3060C361670}" srcOrd="0" destOrd="0" presId="urn:microsoft.com/office/officeart/2005/8/layout/list1"/>
    <dgm:cxn modelId="{3ECE96BC-9286-4CE5-83A3-679DE9F93E6C}" type="presOf" srcId="{9627A623-F456-49E6-9CEE-DAA3672B5407}" destId="{E7FC8D2D-AAE0-49BA-AE07-D93E3B7B6599}" srcOrd="0" destOrd="0" presId="urn:microsoft.com/office/officeart/2005/8/layout/list1"/>
    <dgm:cxn modelId="{1EA6DE7E-2667-478C-9882-D5E3D7AF5C5E}" type="presOf" srcId="{218221A9-4C38-4F17-9344-04F7516440AE}" destId="{26F08A94-15C6-481E-9154-B20A5FEF7382}" srcOrd="1" destOrd="0" presId="urn:microsoft.com/office/officeart/2005/8/layout/list1"/>
    <dgm:cxn modelId="{CD932D36-ABBF-4337-950C-C43E95D7B95B}" srcId="{F72C9C6D-6A51-4247-87A4-1575277B074F}" destId="{9627A623-F456-49E6-9CEE-DAA3672B5407}" srcOrd="0" destOrd="0" parTransId="{43C58825-5F4F-41D0-8178-5355F73EDE80}" sibTransId="{56A9D455-555B-45DB-96CC-EC3F93F05754}"/>
    <dgm:cxn modelId="{34D446DE-8C4B-43F9-A041-D5297D39F0A8}" type="presOf" srcId="{47DE6AAF-E77F-41E5-887E-2B7590088927}" destId="{B6324098-4C94-444C-ACA4-D91C5374D090}" srcOrd="1" destOrd="0" presId="urn:microsoft.com/office/officeart/2005/8/layout/list1"/>
    <dgm:cxn modelId="{DDA24827-781D-420A-805A-95362DA8B5C9}" srcId="{9627A623-F456-49E6-9CEE-DAA3672B5407}" destId="{D4C136E3-2B52-41D4-B355-0A631098C734}" srcOrd="0" destOrd="0" parTransId="{CAAEC522-1EE6-477C-9315-13D95161B2C6}" sibTransId="{542ED1C8-C58B-46C1-8B4B-217383B74ED8}"/>
    <dgm:cxn modelId="{BA8988E4-78FE-4FE5-8E45-5892197D5994}" type="presParOf" srcId="{4EDB460E-EA2F-4B80-AEEC-65936D828CCA}" destId="{A43CDFDD-DB88-40D3-B31F-08B0A5D02257}" srcOrd="0" destOrd="0" presId="urn:microsoft.com/office/officeart/2005/8/layout/list1"/>
    <dgm:cxn modelId="{B1CC1FA9-5765-4A12-BADC-46B3134B9FE2}" type="presParOf" srcId="{A43CDFDD-DB88-40D3-B31F-08B0A5D02257}" destId="{E7FC8D2D-AAE0-49BA-AE07-D93E3B7B6599}" srcOrd="0" destOrd="0" presId="urn:microsoft.com/office/officeart/2005/8/layout/list1"/>
    <dgm:cxn modelId="{5177557D-3DAF-4B77-8529-03D7E4E08D32}" type="presParOf" srcId="{A43CDFDD-DB88-40D3-B31F-08B0A5D02257}" destId="{F8FFED77-E205-4786-9C92-75818F45B3C3}" srcOrd="1" destOrd="0" presId="urn:microsoft.com/office/officeart/2005/8/layout/list1"/>
    <dgm:cxn modelId="{09B8C79F-C163-4217-B0A1-AD66D719708B}" type="presParOf" srcId="{4EDB460E-EA2F-4B80-AEEC-65936D828CCA}" destId="{75FCF280-A800-4A52-9348-48B5CE864AA0}" srcOrd="1" destOrd="0" presId="urn:microsoft.com/office/officeart/2005/8/layout/list1"/>
    <dgm:cxn modelId="{AB660765-6A44-4DB2-AD5D-1CB80B415381}" type="presParOf" srcId="{4EDB460E-EA2F-4B80-AEEC-65936D828CCA}" destId="{3F006C1C-44CC-40A3-93A0-4C77B17DE774}" srcOrd="2" destOrd="0" presId="urn:microsoft.com/office/officeart/2005/8/layout/list1"/>
    <dgm:cxn modelId="{8BC6790E-D950-4B24-B2BB-99D6F7105B1D}" type="presParOf" srcId="{4EDB460E-EA2F-4B80-AEEC-65936D828CCA}" destId="{DB434631-6144-4228-8D06-27AB84B1D686}" srcOrd="3" destOrd="0" presId="urn:microsoft.com/office/officeart/2005/8/layout/list1"/>
    <dgm:cxn modelId="{3E84EFA2-7374-42C8-8C2C-407F88E2A992}" type="presParOf" srcId="{4EDB460E-EA2F-4B80-AEEC-65936D828CCA}" destId="{A0BDE4B3-C4CF-48C6-9A36-500B2C3489D7}" srcOrd="4" destOrd="0" presId="urn:microsoft.com/office/officeart/2005/8/layout/list1"/>
    <dgm:cxn modelId="{BA728D13-F0FF-405E-BC1F-786798065CC1}" type="presParOf" srcId="{A0BDE4B3-C4CF-48C6-9A36-500B2C3489D7}" destId="{A8C73946-C8F9-4786-96E6-D3060C361670}" srcOrd="0" destOrd="0" presId="urn:microsoft.com/office/officeart/2005/8/layout/list1"/>
    <dgm:cxn modelId="{6BFFE19D-58CA-41A0-BD9F-AD19E86E2D13}" type="presParOf" srcId="{A0BDE4B3-C4CF-48C6-9A36-500B2C3489D7}" destId="{26F08A94-15C6-481E-9154-B20A5FEF7382}" srcOrd="1" destOrd="0" presId="urn:microsoft.com/office/officeart/2005/8/layout/list1"/>
    <dgm:cxn modelId="{16966242-5CB3-4905-BAB7-29DECED3AA68}" type="presParOf" srcId="{4EDB460E-EA2F-4B80-AEEC-65936D828CCA}" destId="{01F7E01B-2FE7-4714-993D-04B86A559172}" srcOrd="5" destOrd="0" presId="urn:microsoft.com/office/officeart/2005/8/layout/list1"/>
    <dgm:cxn modelId="{43F3E4B4-AAD9-4A2C-B0FF-E27FEC045680}" type="presParOf" srcId="{4EDB460E-EA2F-4B80-AEEC-65936D828CCA}" destId="{82E27E00-3670-49D0-864C-CE6F328784BA}" srcOrd="6" destOrd="0" presId="urn:microsoft.com/office/officeart/2005/8/layout/list1"/>
    <dgm:cxn modelId="{5C50F6F5-A5BB-4C41-A08F-791D3AFFCFFD}" type="presParOf" srcId="{4EDB460E-EA2F-4B80-AEEC-65936D828CCA}" destId="{4FBEA8CE-36EC-4653-AD90-08F2B7C28F2F}" srcOrd="7" destOrd="0" presId="urn:microsoft.com/office/officeart/2005/8/layout/list1"/>
    <dgm:cxn modelId="{824677E4-039E-4EE8-9BC9-39AD643388B7}" type="presParOf" srcId="{4EDB460E-EA2F-4B80-AEEC-65936D828CCA}" destId="{AB243640-CBD1-43F3-9550-87CD853188CF}" srcOrd="8" destOrd="0" presId="urn:microsoft.com/office/officeart/2005/8/layout/list1"/>
    <dgm:cxn modelId="{9B6C5047-A695-4CC1-8C9E-E641C9D95FE1}" type="presParOf" srcId="{AB243640-CBD1-43F3-9550-87CD853188CF}" destId="{537D21AA-C489-45EE-A8B2-F1889B87C301}" srcOrd="0" destOrd="0" presId="urn:microsoft.com/office/officeart/2005/8/layout/list1"/>
    <dgm:cxn modelId="{29D78A49-103E-4DEC-A7C4-634E9E06BCB7}" type="presParOf" srcId="{AB243640-CBD1-43F3-9550-87CD853188CF}" destId="{B6324098-4C94-444C-ACA4-D91C5374D090}" srcOrd="1" destOrd="0" presId="urn:microsoft.com/office/officeart/2005/8/layout/list1"/>
    <dgm:cxn modelId="{431B88CD-6CB3-4937-AE7B-B29CFAEBC8B6}" type="presParOf" srcId="{4EDB460E-EA2F-4B80-AEEC-65936D828CCA}" destId="{A0859D56-97BB-4716-9C87-9D28D85A49EB}" srcOrd="9" destOrd="0" presId="urn:microsoft.com/office/officeart/2005/8/layout/list1"/>
    <dgm:cxn modelId="{65338267-63F6-4319-81A0-3E7692BF2390}" type="presParOf" srcId="{4EDB460E-EA2F-4B80-AEEC-65936D828CCA}" destId="{68FB6DFD-8703-4046-9703-C2FCDB4EF6B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17D4731-E778-4229-ADC1-3054A5537D2B}" type="doc">
      <dgm:prSet loTypeId="urn:microsoft.com/office/officeart/2005/8/layout/venn1" loCatId="relationship" qsTypeId="urn:microsoft.com/office/officeart/2005/8/quickstyle/3d3" qsCatId="3D" csTypeId="urn:microsoft.com/office/officeart/2005/8/colors/accent1_2" csCatId="accent1" phldr="1"/>
      <dgm:spPr/>
    </dgm:pt>
    <dgm:pt modelId="{DBFC0E42-52C3-41AC-9D55-3ACB6CC85CB4}">
      <dgm:prSet phldrT="[Текст]" custT="1"/>
      <dgm:spPr>
        <a:solidFill>
          <a:srgbClr val="00B0F0">
            <a:alpha val="50000"/>
          </a:srgbClr>
        </a:solidFill>
      </dgm:spPr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142,8 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тыс. рублей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9B5EAC6F-797B-4A84-96CA-DCA7CC53AA9E}" type="parTrans" cxnId="{A8583FBA-F4DF-47DF-B1FE-06F909D07976}">
      <dgm:prSet/>
      <dgm:spPr/>
      <dgm:t>
        <a:bodyPr/>
        <a:lstStyle/>
        <a:p>
          <a:endParaRPr lang="ru-RU"/>
        </a:p>
      </dgm:t>
    </dgm:pt>
    <dgm:pt modelId="{8D9DF96D-5F05-4582-AAE8-1B1998DE7A99}" type="sibTrans" cxnId="{A8583FBA-F4DF-47DF-B1FE-06F909D07976}">
      <dgm:prSet/>
      <dgm:spPr/>
      <dgm:t>
        <a:bodyPr/>
        <a:lstStyle/>
        <a:p>
          <a:endParaRPr lang="ru-RU"/>
        </a:p>
      </dgm:t>
    </dgm:pt>
    <dgm:pt modelId="{7D40F476-0546-4DC1-BB6A-4F8DD0F3633C}">
      <dgm:prSet phldrT="[Текст]" custT="1"/>
      <dgm:spPr>
        <a:solidFill>
          <a:srgbClr val="3333FF">
            <a:alpha val="50000"/>
          </a:srgbClr>
        </a:solidFill>
      </dgm:spPr>
      <dgm:t>
        <a:bodyPr/>
        <a:lstStyle/>
        <a:p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12412,4 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тыс. рублей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AA082BDB-F738-4B52-8418-F48EBC1D9ED3}" type="sibTrans" cxnId="{F1BC3F74-8D18-4752-A66A-F579289E38F3}">
      <dgm:prSet/>
      <dgm:spPr/>
      <dgm:t>
        <a:bodyPr/>
        <a:lstStyle/>
        <a:p>
          <a:endParaRPr lang="ru-RU"/>
        </a:p>
      </dgm:t>
    </dgm:pt>
    <dgm:pt modelId="{7DE25F09-9A21-4C6F-B842-CE2E35AB9A99}" type="parTrans" cxnId="{F1BC3F74-8D18-4752-A66A-F579289E38F3}">
      <dgm:prSet/>
      <dgm:spPr/>
      <dgm:t>
        <a:bodyPr/>
        <a:lstStyle/>
        <a:p>
          <a:endParaRPr lang="ru-RU"/>
        </a:p>
      </dgm:t>
    </dgm:pt>
    <dgm:pt modelId="{0CCA2EBD-E007-40E2-BC0A-B9FC89413435}" type="pres">
      <dgm:prSet presAssocID="{517D4731-E778-4229-ADC1-3054A5537D2B}" presName="compositeShape" presStyleCnt="0">
        <dgm:presLayoutVars>
          <dgm:chMax val="7"/>
          <dgm:dir/>
          <dgm:resizeHandles val="exact"/>
        </dgm:presLayoutVars>
      </dgm:prSet>
      <dgm:spPr/>
    </dgm:pt>
    <dgm:pt modelId="{780274D5-3C8B-4693-9DBA-38420241D3FC}" type="pres">
      <dgm:prSet presAssocID="{7D40F476-0546-4DC1-BB6A-4F8DD0F3633C}" presName="circ1" presStyleLbl="vennNode1" presStyleIdx="0" presStyleCnt="2" custScaleX="137730" custScaleY="126885" custLinFactNeighborX="-14335" custLinFactNeighborY="-15752"/>
      <dgm:spPr/>
      <dgm:t>
        <a:bodyPr/>
        <a:lstStyle/>
        <a:p>
          <a:endParaRPr lang="ru-RU"/>
        </a:p>
      </dgm:t>
    </dgm:pt>
    <dgm:pt modelId="{13135B4C-4AC9-43E6-AF2F-D7E23FABF6CB}" type="pres">
      <dgm:prSet presAssocID="{7D40F476-0546-4DC1-BB6A-4F8DD0F3633C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0DA2D8-C1F0-4BB3-8F56-836B6D54BAEA}" type="pres">
      <dgm:prSet presAssocID="{DBFC0E42-52C3-41AC-9D55-3ACB6CC85CB4}" presName="circ2" presStyleLbl="vennNode1" presStyleIdx="1" presStyleCnt="2" custScaleX="63702" custScaleY="60251" custLinFactNeighborX="-26537" custLinFactNeighborY="62342"/>
      <dgm:spPr/>
      <dgm:t>
        <a:bodyPr/>
        <a:lstStyle/>
        <a:p>
          <a:endParaRPr lang="ru-RU"/>
        </a:p>
      </dgm:t>
    </dgm:pt>
    <dgm:pt modelId="{8C300156-AF83-44F4-9572-C69CB6AE81BB}" type="pres">
      <dgm:prSet presAssocID="{DBFC0E42-52C3-41AC-9D55-3ACB6CC85CB4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AC14A91-7EA6-4E06-A5C1-95C7576277BC}" type="presOf" srcId="{7D40F476-0546-4DC1-BB6A-4F8DD0F3633C}" destId="{780274D5-3C8B-4693-9DBA-38420241D3FC}" srcOrd="0" destOrd="0" presId="urn:microsoft.com/office/officeart/2005/8/layout/venn1"/>
    <dgm:cxn modelId="{64C3DAF1-16E1-4E84-AEFE-B556833BDC8D}" type="presOf" srcId="{DBFC0E42-52C3-41AC-9D55-3ACB6CC85CB4}" destId="{E30DA2D8-C1F0-4BB3-8F56-836B6D54BAEA}" srcOrd="0" destOrd="0" presId="urn:microsoft.com/office/officeart/2005/8/layout/venn1"/>
    <dgm:cxn modelId="{9542FF82-D50C-46F9-A07A-F314DE179377}" type="presOf" srcId="{7D40F476-0546-4DC1-BB6A-4F8DD0F3633C}" destId="{13135B4C-4AC9-43E6-AF2F-D7E23FABF6CB}" srcOrd="1" destOrd="0" presId="urn:microsoft.com/office/officeart/2005/8/layout/venn1"/>
    <dgm:cxn modelId="{F1BC3F74-8D18-4752-A66A-F579289E38F3}" srcId="{517D4731-E778-4229-ADC1-3054A5537D2B}" destId="{7D40F476-0546-4DC1-BB6A-4F8DD0F3633C}" srcOrd="0" destOrd="0" parTransId="{7DE25F09-9A21-4C6F-B842-CE2E35AB9A99}" sibTransId="{AA082BDB-F738-4B52-8418-F48EBC1D9ED3}"/>
    <dgm:cxn modelId="{2F386AF9-E5F7-4E78-9D19-080B6D0600EA}" type="presOf" srcId="{517D4731-E778-4229-ADC1-3054A5537D2B}" destId="{0CCA2EBD-E007-40E2-BC0A-B9FC89413435}" srcOrd="0" destOrd="0" presId="urn:microsoft.com/office/officeart/2005/8/layout/venn1"/>
    <dgm:cxn modelId="{BE358487-D5F4-4A34-9408-B9883C2EF551}" type="presOf" srcId="{DBFC0E42-52C3-41AC-9D55-3ACB6CC85CB4}" destId="{8C300156-AF83-44F4-9572-C69CB6AE81BB}" srcOrd="1" destOrd="0" presId="urn:microsoft.com/office/officeart/2005/8/layout/venn1"/>
    <dgm:cxn modelId="{A8583FBA-F4DF-47DF-B1FE-06F909D07976}" srcId="{517D4731-E778-4229-ADC1-3054A5537D2B}" destId="{DBFC0E42-52C3-41AC-9D55-3ACB6CC85CB4}" srcOrd="1" destOrd="0" parTransId="{9B5EAC6F-797B-4A84-96CA-DCA7CC53AA9E}" sibTransId="{8D9DF96D-5F05-4582-AAE8-1B1998DE7A99}"/>
    <dgm:cxn modelId="{3F0DB174-0E26-4CDE-BB2D-E528324C613A}" type="presParOf" srcId="{0CCA2EBD-E007-40E2-BC0A-B9FC89413435}" destId="{780274D5-3C8B-4693-9DBA-38420241D3FC}" srcOrd="0" destOrd="0" presId="urn:microsoft.com/office/officeart/2005/8/layout/venn1"/>
    <dgm:cxn modelId="{0DD3D9E5-1A3F-4D9E-877E-410C583767ED}" type="presParOf" srcId="{0CCA2EBD-E007-40E2-BC0A-B9FC89413435}" destId="{13135B4C-4AC9-43E6-AF2F-D7E23FABF6CB}" srcOrd="1" destOrd="0" presId="urn:microsoft.com/office/officeart/2005/8/layout/venn1"/>
    <dgm:cxn modelId="{C6A0061E-DCB1-48CC-B41C-5114F6A6AD75}" type="presParOf" srcId="{0CCA2EBD-E007-40E2-BC0A-B9FC89413435}" destId="{E30DA2D8-C1F0-4BB3-8F56-836B6D54BAEA}" srcOrd="2" destOrd="0" presId="urn:microsoft.com/office/officeart/2005/8/layout/venn1"/>
    <dgm:cxn modelId="{055E3B3F-B393-488F-BC76-6C16D2878C03}" type="presParOf" srcId="{0CCA2EBD-E007-40E2-BC0A-B9FC89413435}" destId="{8C300156-AF83-44F4-9572-C69CB6AE81BB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F006C1C-44CC-40A3-93A0-4C77B17DE774}">
      <dsp:nvSpPr>
        <dsp:cNvPr id="0" name=""/>
        <dsp:cNvSpPr/>
      </dsp:nvSpPr>
      <dsp:spPr>
        <a:xfrm>
          <a:off x="0" y="500775"/>
          <a:ext cx="8280920" cy="8706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2691" tIns="728980" rIns="642691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kern="1200" dirty="0"/>
        </a:p>
      </dsp:txBody>
      <dsp:txXfrm>
        <a:off x="0" y="500775"/>
        <a:ext cx="8280920" cy="870675"/>
      </dsp:txXfrm>
    </dsp:sp>
    <dsp:sp modelId="{F8FFED77-E205-4786-9C92-75818F45B3C3}">
      <dsp:nvSpPr>
        <dsp:cNvPr id="0" name=""/>
        <dsp:cNvSpPr/>
      </dsp:nvSpPr>
      <dsp:spPr>
        <a:xfrm>
          <a:off x="0" y="341102"/>
          <a:ext cx="2289326" cy="1012897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 smtClean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Составление проекта бюджета</a:t>
          </a:r>
          <a:endParaRPr lang="ru-RU" sz="2000" b="0" kern="1200" dirty="0">
            <a:solidFill>
              <a:schemeClr val="accent3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341102"/>
        <a:ext cx="2289326" cy="1012897"/>
      </dsp:txXfrm>
    </dsp:sp>
    <dsp:sp modelId="{82E27E00-3670-49D0-864C-CE6F328784BA}">
      <dsp:nvSpPr>
        <dsp:cNvPr id="0" name=""/>
        <dsp:cNvSpPr/>
      </dsp:nvSpPr>
      <dsp:spPr>
        <a:xfrm>
          <a:off x="0" y="2084910"/>
          <a:ext cx="8280920" cy="124385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152821"/>
              <a:satOff val="30568"/>
              <a:lumOff val="7059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6F08A94-15C6-481E-9154-B20A5FEF7382}">
      <dsp:nvSpPr>
        <dsp:cNvPr id="0" name=""/>
        <dsp:cNvSpPr/>
      </dsp:nvSpPr>
      <dsp:spPr>
        <a:xfrm>
          <a:off x="0" y="2160241"/>
          <a:ext cx="2289326" cy="1012897"/>
        </a:xfrm>
        <a:prstGeom prst="roundRect">
          <a:avLst/>
        </a:prstGeom>
        <a:gradFill rotWithShape="0">
          <a:gsLst>
            <a:gs pos="0">
              <a:schemeClr val="accent5">
                <a:hueOff val="152821"/>
                <a:satOff val="30568"/>
                <a:lumOff val="7059"/>
                <a:alphaOff val="0"/>
              </a:schemeClr>
            </a:gs>
            <a:gs pos="100000">
              <a:schemeClr val="accent5">
                <a:hueOff val="152821"/>
                <a:satOff val="30568"/>
                <a:lumOff val="7059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Рассмотрение проекта бюджета</a:t>
          </a:r>
          <a:endParaRPr lang="ru-RU" sz="2000" kern="1200" dirty="0"/>
        </a:p>
      </dsp:txBody>
      <dsp:txXfrm>
        <a:off x="0" y="2160241"/>
        <a:ext cx="2289326" cy="1012897"/>
      </dsp:txXfrm>
    </dsp:sp>
    <dsp:sp modelId="{68FB6DFD-8703-4046-9703-C2FCDB4EF6BF}">
      <dsp:nvSpPr>
        <dsp:cNvPr id="0" name=""/>
        <dsp:cNvSpPr/>
      </dsp:nvSpPr>
      <dsp:spPr>
        <a:xfrm>
          <a:off x="0" y="4046707"/>
          <a:ext cx="8280920" cy="122565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305643"/>
              <a:satOff val="61137"/>
              <a:lumOff val="14118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6324098-4C94-444C-ACA4-D91C5374D090}">
      <dsp:nvSpPr>
        <dsp:cNvPr id="0" name=""/>
        <dsp:cNvSpPr/>
      </dsp:nvSpPr>
      <dsp:spPr>
        <a:xfrm>
          <a:off x="36510" y="4110898"/>
          <a:ext cx="2289326" cy="1012897"/>
        </a:xfrm>
        <a:prstGeom prst="roundRect">
          <a:avLst/>
        </a:prstGeom>
        <a:gradFill rotWithShape="0">
          <a:gsLst>
            <a:gs pos="0">
              <a:schemeClr val="accent5">
                <a:hueOff val="305643"/>
                <a:satOff val="61137"/>
                <a:lumOff val="14118"/>
                <a:alphaOff val="0"/>
              </a:schemeClr>
            </a:gs>
            <a:gs pos="100000">
              <a:schemeClr val="accent5">
                <a:hueOff val="305643"/>
                <a:satOff val="61137"/>
                <a:lumOff val="14118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Утверждение проекта бюджета</a:t>
          </a:r>
          <a:endParaRPr lang="ru-RU" sz="2000" kern="1200" dirty="0"/>
        </a:p>
      </dsp:txBody>
      <dsp:txXfrm>
        <a:off x="36510" y="4110898"/>
        <a:ext cx="2289326" cy="101289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80274D5-3C8B-4693-9DBA-38420241D3FC}">
      <dsp:nvSpPr>
        <dsp:cNvPr id="0" name=""/>
        <dsp:cNvSpPr/>
      </dsp:nvSpPr>
      <dsp:spPr>
        <a:xfrm>
          <a:off x="0" y="0"/>
          <a:ext cx="2970181" cy="2736306"/>
        </a:xfrm>
        <a:prstGeom prst="ellipse">
          <a:avLst/>
        </a:prstGeom>
        <a:solidFill>
          <a:srgbClr val="3333FF">
            <a:alpha val="5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12412,4 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тыс. рублей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14755" y="322669"/>
        <a:ext cx="1712537" cy="2090967"/>
      </dsp:txXfrm>
    </dsp:sp>
    <dsp:sp modelId="{E30DA2D8-C1F0-4BB3-8F56-836B6D54BAEA}">
      <dsp:nvSpPr>
        <dsp:cNvPr id="0" name=""/>
        <dsp:cNvSpPr/>
      </dsp:nvSpPr>
      <dsp:spPr>
        <a:xfrm>
          <a:off x="1859897" y="1972336"/>
          <a:ext cx="1373749" cy="1299327"/>
        </a:xfrm>
        <a:prstGeom prst="ellipse">
          <a:avLst/>
        </a:prstGeom>
        <a:solidFill>
          <a:srgbClr val="00B0F0">
            <a:alpha val="5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142,8 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тыс. рублей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249745" y="2125554"/>
        <a:ext cx="792071" cy="9928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41363"/>
            <a:ext cx="4937125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91063"/>
            <a:ext cx="5438775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CD412E63-6ABD-47F6-9BCD-27C80D40FB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482565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73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3375"/>
            <a:ext cx="9144000" cy="6091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7AA8BC">
              <a:alpha val="38823"/>
            </a:srgb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6" name="Freeform 4"/>
          <p:cNvSpPr>
            <a:spLocks/>
          </p:cNvSpPr>
          <p:nvPr userDrawn="1"/>
        </p:nvSpPr>
        <p:spPr bwMode="auto">
          <a:xfrm>
            <a:off x="-12700" y="4010025"/>
            <a:ext cx="9182100" cy="2892425"/>
          </a:xfrm>
          <a:custGeom>
            <a:avLst/>
            <a:gdLst>
              <a:gd name="T0" fmla="*/ 2147483647 w 5784"/>
              <a:gd name="T1" fmla="*/ 0 h 1822"/>
              <a:gd name="T2" fmla="*/ 2147483647 w 5784"/>
              <a:gd name="T3" fmla="*/ 2147483647 h 1822"/>
              <a:gd name="T4" fmla="*/ 0 w 5784"/>
              <a:gd name="T5" fmla="*/ 2147483647 h 1822"/>
              <a:gd name="T6" fmla="*/ 2147483647 w 5784"/>
              <a:gd name="T7" fmla="*/ 2147483647 h 1822"/>
              <a:gd name="T8" fmla="*/ 2147483647 w 5784"/>
              <a:gd name="T9" fmla="*/ 2147483647 h 1822"/>
              <a:gd name="T10" fmla="*/ 2147483647 w 5784"/>
              <a:gd name="T11" fmla="*/ 0 h 182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84" h="1822">
                <a:moveTo>
                  <a:pt x="5760" y="0"/>
                </a:moveTo>
                <a:cubicBezTo>
                  <a:pt x="5521" y="312"/>
                  <a:pt x="4917" y="913"/>
                  <a:pt x="3947" y="1165"/>
                </a:cubicBezTo>
                <a:cubicBezTo>
                  <a:pt x="2981" y="1415"/>
                  <a:pt x="1023" y="1506"/>
                  <a:pt x="0" y="1470"/>
                </a:cubicBezTo>
                <a:cubicBezTo>
                  <a:pt x="0" y="1606"/>
                  <a:pt x="14" y="1822"/>
                  <a:pt x="16" y="1794"/>
                </a:cubicBezTo>
                <a:cubicBezTo>
                  <a:pt x="1818" y="1819"/>
                  <a:pt x="4180" y="1803"/>
                  <a:pt x="5784" y="1802"/>
                </a:cubicBezTo>
                <a:cubicBezTo>
                  <a:pt x="5776" y="989"/>
                  <a:pt x="5763" y="370"/>
                  <a:pt x="5760" y="0"/>
                </a:cubicBezTo>
                <a:close/>
              </a:path>
            </a:pathLst>
          </a:custGeom>
          <a:gradFill rotWithShape="1">
            <a:gsLst>
              <a:gs pos="0">
                <a:srgbClr val="6197AF">
                  <a:alpha val="57999"/>
                </a:srgbClr>
              </a:gs>
              <a:gs pos="100000">
                <a:srgbClr val="1A708E"/>
              </a:gs>
            </a:gsLst>
            <a:lin ang="0" scaled="1"/>
          </a:gradFill>
          <a:ln>
            <a:noFill/>
          </a:ln>
          <a:effectLst>
            <a:outerShdw dist="107763" dir="13500000" algn="ctr" rotWithShape="0">
              <a:srgbClr val="C2D7E0">
                <a:alpha val="50000"/>
              </a:srgbClr>
            </a:outerShdw>
          </a:effectLst>
          <a:extLst>
            <a:ext uri="{91240B29-F687-4F45-9708-019B960494DF}">
              <a14:hiddenLine xmlns=""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Freeform 5"/>
          <p:cNvSpPr>
            <a:spLocks/>
          </p:cNvSpPr>
          <p:nvPr userDrawn="1"/>
        </p:nvSpPr>
        <p:spPr bwMode="auto">
          <a:xfrm>
            <a:off x="-25400" y="-39688"/>
            <a:ext cx="9185275" cy="2181226"/>
          </a:xfrm>
          <a:custGeom>
            <a:avLst/>
            <a:gdLst>
              <a:gd name="T0" fmla="*/ 2147483647 w 5786"/>
              <a:gd name="T1" fmla="*/ 2147483647 h 1374"/>
              <a:gd name="T2" fmla="*/ 2147483647 w 5786"/>
              <a:gd name="T3" fmla="*/ 2147483647 h 1374"/>
              <a:gd name="T4" fmla="*/ 2147483647 w 5786"/>
              <a:gd name="T5" fmla="*/ 2147483647 h 1374"/>
              <a:gd name="T6" fmla="*/ 2147483647 w 5786"/>
              <a:gd name="T7" fmla="*/ 2147483647 h 1374"/>
              <a:gd name="T8" fmla="*/ 0 w 5786"/>
              <a:gd name="T9" fmla="*/ 0 h 1374"/>
              <a:gd name="T10" fmla="*/ 2147483647 w 5786"/>
              <a:gd name="T11" fmla="*/ 2147483647 h 13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86" h="1374">
                <a:moveTo>
                  <a:pt x="8" y="1374"/>
                </a:moveTo>
                <a:cubicBezTo>
                  <a:pt x="246" y="1148"/>
                  <a:pt x="942" y="721"/>
                  <a:pt x="1912" y="538"/>
                </a:cubicBezTo>
                <a:cubicBezTo>
                  <a:pt x="2879" y="356"/>
                  <a:pt x="4761" y="262"/>
                  <a:pt x="5784" y="288"/>
                </a:cubicBezTo>
                <a:cubicBezTo>
                  <a:pt x="5784" y="190"/>
                  <a:pt x="5786" y="5"/>
                  <a:pt x="5784" y="25"/>
                </a:cubicBezTo>
                <a:cubicBezTo>
                  <a:pt x="5784" y="25"/>
                  <a:pt x="2926" y="12"/>
                  <a:pt x="0" y="0"/>
                </a:cubicBezTo>
                <a:cubicBezTo>
                  <a:pt x="9" y="620"/>
                  <a:pt x="3" y="1099"/>
                  <a:pt x="8" y="1374"/>
                </a:cubicBezTo>
                <a:close/>
              </a:path>
            </a:pathLst>
          </a:custGeom>
          <a:gradFill rotWithShape="1">
            <a:gsLst>
              <a:gs pos="0">
                <a:srgbClr val="1A708E"/>
              </a:gs>
              <a:gs pos="100000">
                <a:srgbClr val="6197AF">
                  <a:alpha val="57999"/>
                </a:srgbClr>
              </a:gs>
            </a:gsLst>
            <a:lin ang="0" scaled="1"/>
          </a:gradFill>
          <a:ln>
            <a:noFill/>
          </a:ln>
          <a:effectLst>
            <a:outerShdw dist="107763" dir="2700000" algn="ctr" rotWithShape="0">
              <a:srgbClr val="C2D7E0">
                <a:alpha val="50000"/>
              </a:srgbClr>
            </a:outerShdw>
          </a:effectLst>
          <a:extLst>
            <a:ext uri="{91240B29-F687-4F45-9708-019B960494DF}">
              <a14:hiddenLine xmlns=""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8" name="Picture 8" descr="Карта области4"/>
          <p:cNvPicPr>
            <a:picLocks noChangeAspect="1" noChangeArrowheads="1"/>
          </p:cNvPicPr>
          <p:nvPr userDrawn="1"/>
        </p:nvPicPr>
        <p:blipFill>
          <a:blip r:embed="rId3" cstate="print">
            <a:lum bright="54000" contrast="-6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188913"/>
            <a:ext cx="4564062" cy="6497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125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6451600"/>
            <a:ext cx="6400800" cy="406400"/>
          </a:xfrm>
          <a:extLst/>
        </p:spPr>
        <p:txBody>
          <a:bodyPr/>
          <a:lstStyle>
            <a:lvl1pPr marL="0" indent="0" algn="ctr"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18125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462213" y="2374900"/>
            <a:ext cx="6408737" cy="1470025"/>
          </a:xfrm>
          <a:effectLst>
            <a:outerShdw dist="35921" dir="2700000" algn="ctr" rotWithShape="0">
              <a:srgbClr val="3C5F74"/>
            </a:outerShdw>
          </a:effec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</p:spTree>
    <p:extLst>
      <p:ext uri="{BB962C8B-B14F-4D97-AF65-F5344CB8AC3E}">
        <p14:creationId xmlns="" xmlns:p14="http://schemas.microsoft.com/office/powerpoint/2010/main" val="1123580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14254-6B8F-4C2B-8045-FA81615EC63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886224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6E0EB7-3200-4974-BDFD-A7EEE61A0C4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41086699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2BDC8-D05F-4000-B643-E1F2FC6A4F6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40238811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F78C7-40B9-4D90-8F5B-20210378BF7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004030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5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8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0" name="Rectangle 114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1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2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29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7" name="Rectangle 84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8" name="Rectangle 85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9" name="Rectangle 113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4" name="Rectangle 77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5" name="Rectangle 78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6" name="Rectangle 80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31" name="Rectangle 74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2" name="Rectangle 75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" name="Rectangle 76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6" name="Freeform 44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Freeform 4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Freeform 4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Freeform 50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Freeform 51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Hexagon 52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Hexagon 53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" name="Hexagon 54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Hexagon 55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" name="Hexagon 56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" name="Freeform 57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" name="Hexagon 58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" name="Hexagon 60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" name="Hexagon 61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1" name="Hexagon 62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" name="Hexagon 63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" name="Hexagon 64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" name="Hexagon 65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" name="Hexagon 66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6" name="Freeform 67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" name="Freeform 68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43" name="Rectangle 45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" name="Rectangle 46"/>
          <p:cNvSpPr/>
          <p:nvPr/>
        </p:nvSpPr>
        <p:spPr>
          <a:xfrm>
            <a:off x="4649788" y="-22225"/>
            <a:ext cx="3505200" cy="23129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Rectangle 49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6" name="Rectangle 88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47" name="Picture 10" descr="73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3375"/>
            <a:ext cx="9144000" cy="6091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" name="Rectangle 3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7AA8BC">
              <a:alpha val="38823"/>
            </a:srgb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49" name="Freeform 4"/>
          <p:cNvSpPr>
            <a:spLocks/>
          </p:cNvSpPr>
          <p:nvPr userDrawn="1"/>
        </p:nvSpPr>
        <p:spPr bwMode="auto">
          <a:xfrm>
            <a:off x="-12700" y="4010025"/>
            <a:ext cx="9182100" cy="2892425"/>
          </a:xfrm>
          <a:custGeom>
            <a:avLst/>
            <a:gdLst>
              <a:gd name="T0" fmla="*/ 2147483647 w 5784"/>
              <a:gd name="T1" fmla="*/ 0 h 1822"/>
              <a:gd name="T2" fmla="*/ 2147483647 w 5784"/>
              <a:gd name="T3" fmla="*/ 2147483647 h 1822"/>
              <a:gd name="T4" fmla="*/ 0 w 5784"/>
              <a:gd name="T5" fmla="*/ 2147483647 h 1822"/>
              <a:gd name="T6" fmla="*/ 2147483647 w 5784"/>
              <a:gd name="T7" fmla="*/ 2147483647 h 1822"/>
              <a:gd name="T8" fmla="*/ 2147483647 w 5784"/>
              <a:gd name="T9" fmla="*/ 2147483647 h 1822"/>
              <a:gd name="T10" fmla="*/ 2147483647 w 5784"/>
              <a:gd name="T11" fmla="*/ 0 h 182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84" h="1822">
                <a:moveTo>
                  <a:pt x="5760" y="0"/>
                </a:moveTo>
                <a:cubicBezTo>
                  <a:pt x="5521" y="312"/>
                  <a:pt x="4917" y="913"/>
                  <a:pt x="3947" y="1165"/>
                </a:cubicBezTo>
                <a:cubicBezTo>
                  <a:pt x="2981" y="1415"/>
                  <a:pt x="1023" y="1506"/>
                  <a:pt x="0" y="1470"/>
                </a:cubicBezTo>
                <a:cubicBezTo>
                  <a:pt x="0" y="1606"/>
                  <a:pt x="14" y="1822"/>
                  <a:pt x="16" y="1794"/>
                </a:cubicBezTo>
                <a:cubicBezTo>
                  <a:pt x="1818" y="1819"/>
                  <a:pt x="4180" y="1803"/>
                  <a:pt x="5784" y="1802"/>
                </a:cubicBezTo>
                <a:cubicBezTo>
                  <a:pt x="5776" y="989"/>
                  <a:pt x="5763" y="370"/>
                  <a:pt x="5760" y="0"/>
                </a:cubicBezTo>
                <a:close/>
              </a:path>
            </a:pathLst>
          </a:custGeom>
          <a:gradFill rotWithShape="1">
            <a:gsLst>
              <a:gs pos="0">
                <a:srgbClr val="6197AF">
                  <a:alpha val="57999"/>
                </a:srgbClr>
              </a:gs>
              <a:gs pos="100000">
                <a:srgbClr val="1A708E"/>
              </a:gs>
            </a:gsLst>
            <a:lin ang="0" scaled="1"/>
          </a:gradFill>
          <a:ln>
            <a:noFill/>
          </a:ln>
          <a:effectLst>
            <a:outerShdw dist="107763" dir="13500000" algn="ctr" rotWithShape="0">
              <a:srgbClr val="C2D7E0">
                <a:alpha val="50000"/>
              </a:srgbClr>
            </a:outerShdw>
          </a:effectLst>
          <a:extLst>
            <a:ext uri="{91240B29-F687-4F45-9708-019B960494DF}">
              <a14:hiddenLine xmlns=""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0" name="Freeform 5"/>
          <p:cNvSpPr>
            <a:spLocks/>
          </p:cNvSpPr>
          <p:nvPr userDrawn="1"/>
        </p:nvSpPr>
        <p:spPr bwMode="auto">
          <a:xfrm>
            <a:off x="-25400" y="-39688"/>
            <a:ext cx="9185275" cy="2181226"/>
          </a:xfrm>
          <a:custGeom>
            <a:avLst/>
            <a:gdLst>
              <a:gd name="T0" fmla="*/ 2147483647 w 5786"/>
              <a:gd name="T1" fmla="*/ 2147483647 h 1374"/>
              <a:gd name="T2" fmla="*/ 2147483647 w 5786"/>
              <a:gd name="T3" fmla="*/ 2147483647 h 1374"/>
              <a:gd name="T4" fmla="*/ 2147483647 w 5786"/>
              <a:gd name="T5" fmla="*/ 2147483647 h 1374"/>
              <a:gd name="T6" fmla="*/ 2147483647 w 5786"/>
              <a:gd name="T7" fmla="*/ 2147483647 h 1374"/>
              <a:gd name="T8" fmla="*/ 0 w 5786"/>
              <a:gd name="T9" fmla="*/ 0 h 1374"/>
              <a:gd name="T10" fmla="*/ 2147483647 w 5786"/>
              <a:gd name="T11" fmla="*/ 2147483647 h 13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86" h="1374">
                <a:moveTo>
                  <a:pt x="8" y="1374"/>
                </a:moveTo>
                <a:cubicBezTo>
                  <a:pt x="246" y="1148"/>
                  <a:pt x="942" y="721"/>
                  <a:pt x="1912" y="538"/>
                </a:cubicBezTo>
                <a:cubicBezTo>
                  <a:pt x="2879" y="356"/>
                  <a:pt x="4761" y="262"/>
                  <a:pt x="5784" y="288"/>
                </a:cubicBezTo>
                <a:cubicBezTo>
                  <a:pt x="5784" y="190"/>
                  <a:pt x="5786" y="5"/>
                  <a:pt x="5784" y="25"/>
                </a:cubicBezTo>
                <a:cubicBezTo>
                  <a:pt x="5784" y="25"/>
                  <a:pt x="2926" y="12"/>
                  <a:pt x="0" y="0"/>
                </a:cubicBezTo>
                <a:cubicBezTo>
                  <a:pt x="9" y="620"/>
                  <a:pt x="3" y="1099"/>
                  <a:pt x="8" y="1374"/>
                </a:cubicBezTo>
                <a:close/>
              </a:path>
            </a:pathLst>
          </a:custGeom>
          <a:gradFill rotWithShape="1">
            <a:gsLst>
              <a:gs pos="0">
                <a:srgbClr val="1A708E"/>
              </a:gs>
              <a:gs pos="100000">
                <a:srgbClr val="6197AF">
                  <a:alpha val="57999"/>
                </a:srgbClr>
              </a:gs>
            </a:gsLst>
            <a:lin ang="0" scaled="1"/>
          </a:gradFill>
          <a:ln>
            <a:noFill/>
          </a:ln>
          <a:effectLst>
            <a:outerShdw dist="107763" dir="2700000" algn="ctr" rotWithShape="0">
              <a:srgbClr val="C2D7E0">
                <a:alpha val="50000"/>
              </a:srgbClr>
            </a:outerShdw>
          </a:effectLst>
          <a:extLst>
            <a:ext uri="{91240B29-F687-4F45-9708-019B960494DF}">
              <a14:hiddenLine xmlns=""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51" name="Picture 8" descr="Карта области4"/>
          <p:cNvPicPr>
            <a:picLocks noChangeAspect="1" noChangeArrowheads="1"/>
          </p:cNvPicPr>
          <p:nvPr userDrawn="1"/>
        </p:nvPicPr>
        <p:blipFill>
          <a:blip r:embed="rId3" cstate="print">
            <a:lum bright="54000" contrast="-6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188913"/>
            <a:ext cx="4564062" cy="6497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2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688" y="1516063"/>
            <a:ext cx="2133600" cy="752475"/>
          </a:xfrm>
        </p:spPr>
        <p:txBody>
          <a:bodyPr anchor="b"/>
          <a:lstStyle>
            <a:lvl1pPr algn="l">
              <a:defRPr sz="2400" smtClean="0"/>
            </a:lvl1pPr>
          </a:lstStyle>
          <a:p>
            <a:pPr>
              <a:defRPr/>
            </a:pPr>
            <a:fld id="{658598AC-28CF-4F48-94EA-CA2595C40FEF}" type="datetimeFigureOut">
              <a:rPr lang="en-US"/>
              <a:pPr>
                <a:defRPr/>
              </a:pPr>
              <a:t>1/23/2023</a:t>
            </a:fld>
            <a:endParaRPr lang="en-US"/>
          </a:p>
        </p:txBody>
      </p:sp>
      <p:sp>
        <p:nvSpPr>
          <p:cNvPr id="5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838" y="5719763"/>
            <a:ext cx="283051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788" y="5719763"/>
            <a:ext cx="642937" cy="365125"/>
          </a:xfrm>
        </p:spPr>
        <p:txBody>
          <a:bodyPr/>
          <a:lstStyle>
            <a:lvl1pPr>
              <a:defRPr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22874531-56DA-475E-A673-E6E69BC18B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01039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66C5C-3514-4DD0-A7C7-7F13F8260C1B}" type="datetimeFigureOut">
              <a:rPr lang="en-US"/>
              <a:pPr>
                <a:defRPr/>
              </a:pPr>
              <a:t>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58E7D-7069-4FBA-9647-2BE5981070B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3428246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5C555-A141-4C01-93CB-1C3F0991EFB5}" type="datetimeFigureOut">
              <a:rPr lang="en-US"/>
              <a:pPr>
                <a:defRPr/>
              </a:pPr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7C0CE-7309-4DF0-B3FE-3B1E068E009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5330226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44A04-61DA-4247-95B6-1277BD675663}" type="datetimeFigureOut">
              <a:rPr lang="en-US"/>
              <a:pPr>
                <a:defRPr/>
              </a:pPr>
              <a:t>1/23/2023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15760-58EA-4D0B-956B-B4B9757D098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4891478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667BA-0406-4369-897F-DFEA6D08EB18}" type="datetimeFigureOut">
              <a:rPr lang="en-US"/>
              <a:pPr>
                <a:defRPr/>
              </a:pPr>
              <a:t>1/23/2023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4EA58-CB14-4CF5-834D-BA8A77189E9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3736723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51453-5A67-496C-970B-A801A3F7E622}" type="datetimeFigureOut">
              <a:rPr lang="en-US"/>
              <a:pPr>
                <a:defRPr/>
              </a:pPr>
              <a:t>1/23/2023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ECA4F-E4F6-432C-A291-54B7DC799D3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532311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EABD70-433A-4620-9B00-E9655C788D2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8864192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6E2B1-9A85-4E48-98A0-8AD4DE88D187}" type="datetimeFigureOut">
              <a:rPr lang="en-US"/>
              <a:pPr>
                <a:defRPr/>
              </a:pPr>
              <a:t>1/23/2023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1EA8C-7971-4D80-9447-14A22162EE8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0988536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1" name="Rectangle 83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8" name="Rectangle 80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9" name="Rectangle 81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0" name="Rectangle 82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5" name="Rectangle 77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6" name="Rectangle 78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7" name="Rectangle 79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32" name="Rectangle 74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" name="Rectangle 75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4" name="Rectangle 76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7" name="Freeform 46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Freeform 4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Freeform 4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Freeform 49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Freeform 50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Hexagon 51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" name="Hexagon 52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Hexagon 53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" name="Hexagon 54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" name="Hexagon 55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" name="Freeform 58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" name="Hexagon 61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" name="Hexagon 62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1" name="Hexagon 63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" name="Hexagon 64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" name="Hexagon 65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" name="Hexagon 66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" name="Hexagon 67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6" name="Hexagon 68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" name="Freeform 69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8" name="Freeform 70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44" name="Rectangle 45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Rectangle 56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6" name="Rectangle 57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7" name="Rectangle 60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8DB94-7D0B-40C1-BCDD-4B045B206AFA}" type="datetimeFigureOut">
              <a:rPr lang="en-US"/>
              <a:pPr>
                <a:defRPr/>
              </a:pPr>
              <a:t>1/23/2023</a:t>
            </a:fld>
            <a:endParaRPr lang="en-US" dirty="0"/>
          </a:p>
        </p:txBody>
      </p:sp>
      <p:sp>
        <p:nvSpPr>
          <p:cNvPr id="49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6579B-7321-46FA-B2CB-967B56831D7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0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776926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1" name="Rectangle 86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8" name="Rectangle 83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9" name="Rectangle 84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0" name="Rectangle 85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5" name="Rectangle 80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6" name="Rectangle 81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7" name="Rectangle 82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32" name="Rectangle 77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" name="Rectangle 78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4" name="Rectangle 79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7" name="Freeform 45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Freeform 46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Freeform 47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Freeform 48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Freeform 49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Hexagon 50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" name="Hexagon 51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Hexagon 59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" name="Hexagon 60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" name="Hexagon 61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" name="Freeform 62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Hexagon 63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" name="Hexagon 64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" name="Hexagon 65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1" name="Hexagon 66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" name="Hexagon 67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" name="Hexagon 68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" name="Hexagon 69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" name="Hexagon 70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6" name="Hexagon 71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" name="Freeform 72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8" name="Freeform 73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44" name="Rectangle 93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Rectangle 10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6" name="Rectangle 101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7" name="Rectangle 104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93D1DE-79C2-4C29-9F2F-3CF4AA4E1114}" type="datetimeFigureOut">
              <a:rPr lang="en-US"/>
              <a:pPr>
                <a:defRPr/>
              </a:pPr>
              <a:t>1/23/2023</a:t>
            </a:fld>
            <a:endParaRPr lang="en-US"/>
          </a:p>
        </p:txBody>
      </p:sp>
      <p:sp>
        <p:nvSpPr>
          <p:cNvPr id="4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CF9D7-D8C1-4213-8C40-CA4DEDCA886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5619428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CEA64-5B10-4860-B386-1E4B88E1365D}" type="datetimeFigureOut">
              <a:rPr lang="en-US"/>
              <a:pPr>
                <a:defRPr/>
              </a:pPr>
              <a:t>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AC454-BB34-46A6-9303-F4715D49B55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6314921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C676F-454A-40CC-835C-4FD13DB8C7F1}" type="datetimeFigureOut">
              <a:rPr lang="en-US"/>
              <a:pPr>
                <a:defRPr/>
              </a:pPr>
              <a:t>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34260-8458-4A1C-A9A7-AC70E61DCD3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314873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41A02-2F84-4EED-91FF-CEBF0D20F0F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50207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F8310B-2E75-4BB5-8333-D013EA78773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97509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DB386-1F66-4949-9D61-F9793EB5BB3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079388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4765D7-A698-4FBA-9261-A0A19324CD3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539719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203BA6-1E7C-4105-9F35-AE801203D21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461647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C644E2-1F4E-466E-9D12-E6852987A9C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057323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4A3CF9-7AA8-46A4-85D9-569D83AE196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418859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7AA8BC">
              <a:alpha val="50980"/>
            </a:srgb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1027" name="Freeform 3"/>
          <p:cNvSpPr>
            <a:spLocks/>
          </p:cNvSpPr>
          <p:nvPr userDrawn="1"/>
        </p:nvSpPr>
        <p:spPr bwMode="auto">
          <a:xfrm>
            <a:off x="-36513" y="-26988"/>
            <a:ext cx="8353426" cy="6869113"/>
          </a:xfrm>
          <a:custGeom>
            <a:avLst/>
            <a:gdLst>
              <a:gd name="T0" fmla="*/ 2147483647 w 5381"/>
              <a:gd name="T1" fmla="*/ 2147483647 h 4327"/>
              <a:gd name="T2" fmla="*/ 2147483647 w 5381"/>
              <a:gd name="T3" fmla="*/ 2147483647 h 4327"/>
              <a:gd name="T4" fmla="*/ 2147483647 w 5381"/>
              <a:gd name="T5" fmla="*/ 2147483647 h 4327"/>
              <a:gd name="T6" fmla="*/ 2147483647 w 5381"/>
              <a:gd name="T7" fmla="*/ 2147483647 h 4327"/>
              <a:gd name="T8" fmla="*/ 0 w 5381"/>
              <a:gd name="T9" fmla="*/ 0 h 4327"/>
              <a:gd name="T10" fmla="*/ 2147483647 w 5381"/>
              <a:gd name="T11" fmla="*/ 2147483647 h 432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381" h="4327">
                <a:moveTo>
                  <a:pt x="4017" y="17"/>
                </a:moveTo>
                <a:cubicBezTo>
                  <a:pt x="4909" y="388"/>
                  <a:pt x="5372" y="1508"/>
                  <a:pt x="5351" y="2225"/>
                </a:cubicBezTo>
                <a:cubicBezTo>
                  <a:pt x="5381" y="2951"/>
                  <a:pt x="4783" y="3968"/>
                  <a:pt x="3892" y="4318"/>
                </a:cubicBezTo>
                <a:lnTo>
                  <a:pt x="4" y="4327"/>
                </a:lnTo>
                <a:lnTo>
                  <a:pt x="0" y="0"/>
                </a:lnTo>
                <a:lnTo>
                  <a:pt x="4017" y="17"/>
                </a:lnTo>
                <a:close/>
              </a:path>
            </a:pathLst>
          </a:custGeom>
          <a:gradFill rotWithShape="1">
            <a:gsLst>
              <a:gs pos="0">
                <a:srgbClr val="BDD3DD"/>
              </a:gs>
              <a:gs pos="50000">
                <a:srgbClr val="E4EDF1"/>
              </a:gs>
              <a:gs pos="100000">
                <a:srgbClr val="BDD3DD"/>
              </a:gs>
            </a:gsLst>
            <a:lin ang="5400000" scaled="1"/>
          </a:gradFill>
          <a:ln>
            <a:noFill/>
          </a:ln>
          <a:effectLst>
            <a:outerShdw dist="80322" dir="1106097" algn="ctr" rotWithShape="0">
              <a:srgbClr val="8EA8A7">
                <a:alpha val="50000"/>
              </a:srgbClr>
            </a:out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8" name="Freeform 4"/>
          <p:cNvSpPr>
            <a:spLocks/>
          </p:cNvSpPr>
          <p:nvPr userDrawn="1"/>
        </p:nvSpPr>
        <p:spPr bwMode="auto">
          <a:xfrm>
            <a:off x="-36513" y="4019550"/>
            <a:ext cx="9190038" cy="2951163"/>
          </a:xfrm>
          <a:custGeom>
            <a:avLst/>
            <a:gdLst>
              <a:gd name="T0" fmla="*/ 2147483647 w 6272"/>
              <a:gd name="T1" fmla="*/ 0 h 1859"/>
              <a:gd name="T2" fmla="*/ 2147483647 w 6272"/>
              <a:gd name="T3" fmla="*/ 2147483647 h 1859"/>
              <a:gd name="T4" fmla="*/ 2147483647 w 6272"/>
              <a:gd name="T5" fmla="*/ 2147483647 h 1859"/>
              <a:gd name="T6" fmla="*/ 2147483647 w 6272"/>
              <a:gd name="T7" fmla="*/ 2147483647 h 1859"/>
              <a:gd name="T8" fmla="*/ 2147483647 w 6272"/>
              <a:gd name="T9" fmla="*/ 2147483647 h 1859"/>
              <a:gd name="T10" fmla="*/ 2147483647 w 6272"/>
              <a:gd name="T11" fmla="*/ 0 h 185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272" h="1859">
                <a:moveTo>
                  <a:pt x="6252" y="0"/>
                </a:moveTo>
                <a:cubicBezTo>
                  <a:pt x="5993" y="312"/>
                  <a:pt x="5343" y="907"/>
                  <a:pt x="4292" y="1159"/>
                </a:cubicBezTo>
                <a:cubicBezTo>
                  <a:pt x="3246" y="1409"/>
                  <a:pt x="1125" y="1500"/>
                  <a:pt x="16" y="1464"/>
                </a:cubicBezTo>
                <a:cubicBezTo>
                  <a:pt x="16" y="1600"/>
                  <a:pt x="0" y="1859"/>
                  <a:pt x="2" y="1831"/>
                </a:cubicBezTo>
                <a:cubicBezTo>
                  <a:pt x="2" y="1831"/>
                  <a:pt x="3103" y="1790"/>
                  <a:pt x="6272" y="1808"/>
                </a:cubicBezTo>
                <a:cubicBezTo>
                  <a:pt x="6262" y="953"/>
                  <a:pt x="6256" y="379"/>
                  <a:pt x="6252" y="0"/>
                </a:cubicBezTo>
                <a:close/>
              </a:path>
            </a:pathLst>
          </a:custGeom>
          <a:solidFill>
            <a:srgbClr val="A6C4D2"/>
          </a:solidFill>
          <a:ln>
            <a:noFill/>
          </a:ln>
          <a:effectLst>
            <a:outerShdw dist="107763" dir="13500000" algn="ctr" rotWithShape="0">
              <a:srgbClr val="8EA8A7">
                <a:alpha val="50000"/>
              </a:srgbClr>
            </a:outerShdw>
          </a:effectLst>
          <a:extLst>
            <a:ext uri="{91240B29-F687-4F45-9708-019B960494DF}">
              <a14:hiddenLine xmlns=""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9" name="Freeform 5"/>
          <p:cNvSpPr>
            <a:spLocks/>
          </p:cNvSpPr>
          <p:nvPr userDrawn="1"/>
        </p:nvSpPr>
        <p:spPr bwMode="auto">
          <a:xfrm>
            <a:off x="-47625" y="-33338"/>
            <a:ext cx="9190038" cy="1230313"/>
          </a:xfrm>
          <a:custGeom>
            <a:avLst/>
            <a:gdLst>
              <a:gd name="T0" fmla="*/ 2147483647 w 6272"/>
              <a:gd name="T1" fmla="*/ 2147483647 h 775"/>
              <a:gd name="T2" fmla="*/ 2147483647 w 6272"/>
              <a:gd name="T3" fmla="*/ 2147483647 h 775"/>
              <a:gd name="T4" fmla="*/ 2147483647 w 6272"/>
              <a:gd name="T5" fmla="*/ 2147483647 h 775"/>
              <a:gd name="T6" fmla="*/ 2147483647 w 6272"/>
              <a:gd name="T7" fmla="*/ 2147483647 h 775"/>
              <a:gd name="T8" fmla="*/ 2147483647 w 6272"/>
              <a:gd name="T9" fmla="*/ 2147483647 h 775"/>
              <a:gd name="T10" fmla="*/ 2147483647 w 6272"/>
              <a:gd name="T11" fmla="*/ 2147483647 h 77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272" h="775">
                <a:moveTo>
                  <a:pt x="5" y="775"/>
                </a:moveTo>
                <a:cubicBezTo>
                  <a:pt x="263" y="647"/>
                  <a:pt x="1003" y="398"/>
                  <a:pt x="2054" y="295"/>
                </a:cubicBezTo>
                <a:cubicBezTo>
                  <a:pt x="3102" y="192"/>
                  <a:pt x="5151" y="145"/>
                  <a:pt x="6260" y="160"/>
                </a:cubicBezTo>
                <a:cubicBezTo>
                  <a:pt x="6260" y="104"/>
                  <a:pt x="6272" y="0"/>
                  <a:pt x="6270" y="11"/>
                </a:cubicBezTo>
                <a:cubicBezTo>
                  <a:pt x="6270" y="11"/>
                  <a:pt x="3178" y="11"/>
                  <a:pt x="8" y="4"/>
                </a:cubicBezTo>
                <a:cubicBezTo>
                  <a:pt x="17" y="355"/>
                  <a:pt x="0" y="619"/>
                  <a:pt x="5" y="775"/>
                </a:cubicBezTo>
                <a:close/>
              </a:path>
            </a:pathLst>
          </a:custGeom>
          <a:solidFill>
            <a:srgbClr val="A6C4D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802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2C6284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5A42EAF-C2D1-43DD-A72F-921695D0064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36" r:id="rId1"/>
    <p:sldLayoutId id="2147485024" r:id="rId2"/>
    <p:sldLayoutId id="2147485025" r:id="rId3"/>
    <p:sldLayoutId id="2147485026" r:id="rId4"/>
    <p:sldLayoutId id="2147485027" r:id="rId5"/>
    <p:sldLayoutId id="2147485028" r:id="rId6"/>
    <p:sldLayoutId id="2147485029" r:id="rId7"/>
    <p:sldLayoutId id="2147485030" r:id="rId8"/>
    <p:sldLayoutId id="2147485031" r:id="rId9"/>
    <p:sldLayoutId id="2147485032" r:id="rId10"/>
    <p:sldLayoutId id="2147485033" r:id="rId11"/>
    <p:sldLayoutId id="2147485034" r:id="rId12"/>
    <p:sldLayoutId id="2147485035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25547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255471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255471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255471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255471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255471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255471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255471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25547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C2F35F"/>
            </a:gs>
            <a:gs pos="62000">
              <a:srgbClr val="92BE3F"/>
            </a:gs>
            <a:gs pos="100000">
              <a:srgbClr val="80A33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41"/>
          <p:cNvGrpSpPr>
            <a:grpSpLocks/>
          </p:cNvGrpSpPr>
          <p:nvPr/>
        </p:nvGrpSpPr>
        <p:grpSpPr bwMode="auto">
          <a:xfrm>
            <a:off x="-304800" y="0"/>
            <a:ext cx="9932988" cy="6858000"/>
            <a:chOff x="-382404" y="0"/>
            <a:chExt cx="9932332" cy="6858000"/>
          </a:xfrm>
        </p:grpSpPr>
        <p:grpSp>
          <p:nvGrpSpPr>
            <p:cNvPr id="2063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086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2087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2088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2540" y="5035550"/>
              <a:ext cx="9144983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2540" y="3467100"/>
              <a:ext cx="9144983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2540" y="5284788"/>
              <a:ext cx="9144983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6793" y="5132388"/>
              <a:ext cx="6982951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5573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19425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8949" y="159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6524" y="32543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2326" y="53832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3969" y="540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542" y="28495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394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09771" y="54117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8820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443" y="15636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997" y="4056063"/>
              <a:ext cx="1242931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997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375"/>
            <a:ext cx="8229600" cy="618648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0888" y="-22225"/>
            <a:ext cx="3679825" cy="700088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54" name="Title Placeholder 1"/>
          <p:cNvSpPr>
            <a:spLocks noGrp="1"/>
          </p:cNvSpPr>
          <p:nvPr>
            <p:ph type="title"/>
          </p:nvPr>
        </p:nvSpPr>
        <p:spPr bwMode="auto">
          <a:xfrm>
            <a:off x="1042988" y="1027113"/>
            <a:ext cx="702468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205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42988" y="2324100"/>
            <a:ext cx="6777037" cy="350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575" y="2238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fld id="{9D9BFCDD-CBE2-41D4-AFD0-2037F78A5E08}" type="datetime4">
              <a:rPr lang="en-US"/>
              <a:pPr>
                <a:defRPr/>
              </a:pPr>
              <a:t>January 23,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850" y="5851525"/>
            <a:ext cx="350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dirty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788" y="223838"/>
            <a:ext cx="1331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fld id="{462D7746-D5CA-4642-84EA-A0CCC50BF6E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1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7AA8BC">
              <a:alpha val="50980"/>
            </a:srgb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2060" name="Freeform 3"/>
          <p:cNvSpPr>
            <a:spLocks/>
          </p:cNvSpPr>
          <p:nvPr userDrawn="1"/>
        </p:nvSpPr>
        <p:spPr bwMode="auto">
          <a:xfrm>
            <a:off x="-36513" y="-26988"/>
            <a:ext cx="8353426" cy="6869113"/>
          </a:xfrm>
          <a:custGeom>
            <a:avLst/>
            <a:gdLst>
              <a:gd name="T0" fmla="*/ 2147483647 w 5381"/>
              <a:gd name="T1" fmla="*/ 2147483647 h 4327"/>
              <a:gd name="T2" fmla="*/ 2147483647 w 5381"/>
              <a:gd name="T3" fmla="*/ 2147483647 h 4327"/>
              <a:gd name="T4" fmla="*/ 2147483647 w 5381"/>
              <a:gd name="T5" fmla="*/ 2147483647 h 4327"/>
              <a:gd name="T6" fmla="*/ 2147483647 w 5381"/>
              <a:gd name="T7" fmla="*/ 2147483647 h 4327"/>
              <a:gd name="T8" fmla="*/ 0 w 5381"/>
              <a:gd name="T9" fmla="*/ 0 h 4327"/>
              <a:gd name="T10" fmla="*/ 2147483647 w 5381"/>
              <a:gd name="T11" fmla="*/ 2147483647 h 432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381" h="4327">
                <a:moveTo>
                  <a:pt x="4017" y="17"/>
                </a:moveTo>
                <a:cubicBezTo>
                  <a:pt x="4909" y="388"/>
                  <a:pt x="5372" y="1508"/>
                  <a:pt x="5351" y="2225"/>
                </a:cubicBezTo>
                <a:cubicBezTo>
                  <a:pt x="5381" y="2951"/>
                  <a:pt x="4783" y="3968"/>
                  <a:pt x="3892" y="4318"/>
                </a:cubicBezTo>
                <a:lnTo>
                  <a:pt x="4" y="4327"/>
                </a:lnTo>
                <a:lnTo>
                  <a:pt x="0" y="0"/>
                </a:lnTo>
                <a:lnTo>
                  <a:pt x="4017" y="17"/>
                </a:lnTo>
                <a:close/>
              </a:path>
            </a:pathLst>
          </a:custGeom>
          <a:gradFill rotWithShape="1">
            <a:gsLst>
              <a:gs pos="0">
                <a:srgbClr val="BDD3DD"/>
              </a:gs>
              <a:gs pos="50000">
                <a:srgbClr val="E4EDF1"/>
              </a:gs>
              <a:gs pos="100000">
                <a:srgbClr val="BDD3DD"/>
              </a:gs>
            </a:gsLst>
            <a:lin ang="5400000" scaled="1"/>
          </a:gradFill>
          <a:ln>
            <a:noFill/>
          </a:ln>
          <a:effectLst>
            <a:outerShdw dist="80322" dir="1106097" algn="ctr" rotWithShape="0">
              <a:srgbClr val="8EA8A7">
                <a:alpha val="50000"/>
              </a:srgbClr>
            </a:out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61" name="Freeform 4"/>
          <p:cNvSpPr>
            <a:spLocks/>
          </p:cNvSpPr>
          <p:nvPr userDrawn="1"/>
        </p:nvSpPr>
        <p:spPr bwMode="auto">
          <a:xfrm>
            <a:off x="-36513" y="4019550"/>
            <a:ext cx="9190038" cy="2951163"/>
          </a:xfrm>
          <a:custGeom>
            <a:avLst/>
            <a:gdLst>
              <a:gd name="T0" fmla="*/ 2147483647 w 6272"/>
              <a:gd name="T1" fmla="*/ 0 h 1859"/>
              <a:gd name="T2" fmla="*/ 2147483647 w 6272"/>
              <a:gd name="T3" fmla="*/ 2147483647 h 1859"/>
              <a:gd name="T4" fmla="*/ 2147483647 w 6272"/>
              <a:gd name="T5" fmla="*/ 2147483647 h 1859"/>
              <a:gd name="T6" fmla="*/ 2147483647 w 6272"/>
              <a:gd name="T7" fmla="*/ 2147483647 h 1859"/>
              <a:gd name="T8" fmla="*/ 2147483647 w 6272"/>
              <a:gd name="T9" fmla="*/ 2147483647 h 1859"/>
              <a:gd name="T10" fmla="*/ 2147483647 w 6272"/>
              <a:gd name="T11" fmla="*/ 0 h 185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272" h="1859">
                <a:moveTo>
                  <a:pt x="6252" y="0"/>
                </a:moveTo>
                <a:cubicBezTo>
                  <a:pt x="5993" y="312"/>
                  <a:pt x="5343" y="907"/>
                  <a:pt x="4292" y="1159"/>
                </a:cubicBezTo>
                <a:cubicBezTo>
                  <a:pt x="3246" y="1409"/>
                  <a:pt x="1125" y="1500"/>
                  <a:pt x="16" y="1464"/>
                </a:cubicBezTo>
                <a:cubicBezTo>
                  <a:pt x="16" y="1600"/>
                  <a:pt x="0" y="1859"/>
                  <a:pt x="2" y="1831"/>
                </a:cubicBezTo>
                <a:cubicBezTo>
                  <a:pt x="2" y="1831"/>
                  <a:pt x="3103" y="1790"/>
                  <a:pt x="6272" y="1808"/>
                </a:cubicBezTo>
                <a:cubicBezTo>
                  <a:pt x="6262" y="953"/>
                  <a:pt x="6256" y="379"/>
                  <a:pt x="6252" y="0"/>
                </a:cubicBezTo>
                <a:close/>
              </a:path>
            </a:pathLst>
          </a:custGeom>
          <a:solidFill>
            <a:srgbClr val="A6C4D2"/>
          </a:solidFill>
          <a:ln>
            <a:noFill/>
          </a:ln>
          <a:effectLst>
            <a:outerShdw dist="107763" dir="13500000" algn="ctr" rotWithShape="0">
              <a:srgbClr val="8EA8A7">
                <a:alpha val="50000"/>
              </a:srgbClr>
            </a:outerShdw>
          </a:effectLst>
          <a:extLst>
            <a:ext uri="{91240B29-F687-4F45-9708-019B960494DF}">
              <a14:hiddenLine xmlns=""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62" name="Freeform 5"/>
          <p:cNvSpPr>
            <a:spLocks/>
          </p:cNvSpPr>
          <p:nvPr userDrawn="1"/>
        </p:nvSpPr>
        <p:spPr bwMode="auto">
          <a:xfrm>
            <a:off x="-47625" y="-33338"/>
            <a:ext cx="9190038" cy="1230313"/>
          </a:xfrm>
          <a:custGeom>
            <a:avLst/>
            <a:gdLst>
              <a:gd name="T0" fmla="*/ 2147483647 w 6272"/>
              <a:gd name="T1" fmla="*/ 2147483647 h 775"/>
              <a:gd name="T2" fmla="*/ 2147483647 w 6272"/>
              <a:gd name="T3" fmla="*/ 2147483647 h 775"/>
              <a:gd name="T4" fmla="*/ 2147483647 w 6272"/>
              <a:gd name="T5" fmla="*/ 2147483647 h 775"/>
              <a:gd name="T6" fmla="*/ 2147483647 w 6272"/>
              <a:gd name="T7" fmla="*/ 2147483647 h 775"/>
              <a:gd name="T8" fmla="*/ 2147483647 w 6272"/>
              <a:gd name="T9" fmla="*/ 2147483647 h 775"/>
              <a:gd name="T10" fmla="*/ 2147483647 w 6272"/>
              <a:gd name="T11" fmla="*/ 2147483647 h 77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272" h="775">
                <a:moveTo>
                  <a:pt x="5" y="775"/>
                </a:moveTo>
                <a:cubicBezTo>
                  <a:pt x="263" y="647"/>
                  <a:pt x="1003" y="398"/>
                  <a:pt x="2054" y="295"/>
                </a:cubicBezTo>
                <a:cubicBezTo>
                  <a:pt x="3102" y="192"/>
                  <a:pt x="5151" y="145"/>
                  <a:pt x="6260" y="160"/>
                </a:cubicBezTo>
                <a:cubicBezTo>
                  <a:pt x="6260" y="104"/>
                  <a:pt x="6272" y="0"/>
                  <a:pt x="6270" y="11"/>
                </a:cubicBezTo>
                <a:cubicBezTo>
                  <a:pt x="6270" y="11"/>
                  <a:pt x="3178" y="11"/>
                  <a:pt x="8" y="4"/>
                </a:cubicBezTo>
                <a:cubicBezTo>
                  <a:pt x="17" y="355"/>
                  <a:pt x="0" y="619"/>
                  <a:pt x="5" y="775"/>
                </a:cubicBezTo>
                <a:close/>
              </a:path>
            </a:pathLst>
          </a:custGeom>
          <a:solidFill>
            <a:srgbClr val="A6C4D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37" r:id="rId1"/>
    <p:sldLayoutId id="2147485038" r:id="rId2"/>
    <p:sldLayoutId id="2147485039" r:id="rId3"/>
    <p:sldLayoutId id="2147485040" r:id="rId4"/>
    <p:sldLayoutId id="2147485041" r:id="rId5"/>
    <p:sldLayoutId id="2147485042" r:id="rId6"/>
    <p:sldLayoutId id="2147485043" r:id="rId7"/>
    <p:sldLayoutId id="2147485044" r:id="rId8"/>
    <p:sldLayoutId id="2147485045" r:id="rId9"/>
    <p:sldLayoutId id="2147485046" r:id="rId10"/>
    <p:sldLayoutId id="2147485047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395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3255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0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&#1087;&#1088;&#1086;&#1075;&#1088;&#1072;&#1084;&#1084;&#1099;/&#1076;&#1086;&#1089;&#1090;&#1091;&#1087;&#1085;&#1072;&#1103;%20&#1089;&#1088;&#1077;&#1076;&#1072;.docx" TargetMode="External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Box 1"/>
          <p:cNvSpPr txBox="1">
            <a:spLocks noChangeArrowheads="1"/>
          </p:cNvSpPr>
          <p:nvPr/>
        </p:nvSpPr>
        <p:spPr bwMode="auto">
          <a:xfrm>
            <a:off x="250825" y="5157788"/>
            <a:ext cx="8569325" cy="1046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altLang="ru-RU" sz="2000" b="1" dirty="0">
                <a:solidFill>
                  <a:schemeClr val="accent5">
                    <a:lumMod val="25000"/>
                  </a:schemeClr>
                </a:solidFill>
              </a:rPr>
              <a:t>К ПРОЕКТУ БЮДЖЕТА </a:t>
            </a:r>
          </a:p>
          <a:p>
            <a:pPr algn="ctr">
              <a:defRPr/>
            </a:pPr>
            <a:r>
              <a:rPr lang="ru-RU" altLang="ru-RU" sz="2400" b="1" dirty="0" smtClean="0">
                <a:solidFill>
                  <a:schemeClr val="accent5">
                    <a:lumMod val="25000"/>
                  </a:schemeClr>
                </a:solidFill>
              </a:rPr>
              <a:t>ВОЛЬНО-ДОНСКОГО </a:t>
            </a:r>
            <a:r>
              <a:rPr lang="ru-RU" altLang="ru-RU" sz="2400" b="1" dirty="0">
                <a:solidFill>
                  <a:schemeClr val="accent5">
                    <a:lumMod val="25000"/>
                  </a:schemeClr>
                </a:solidFill>
              </a:rPr>
              <a:t>СЕЛЬСКОГО ПОСЕЛЕНИЯ</a:t>
            </a:r>
            <a:r>
              <a:rPr lang="ru-RU" altLang="ru-RU" sz="2000" b="1" dirty="0">
                <a:solidFill>
                  <a:schemeClr val="accent5">
                    <a:lumMod val="25000"/>
                  </a:schemeClr>
                </a:solidFill>
              </a:rPr>
              <a:t> </a:t>
            </a:r>
          </a:p>
          <a:p>
            <a:pPr algn="ctr">
              <a:defRPr/>
            </a:pPr>
            <a:r>
              <a:rPr lang="ru-RU" altLang="ru-RU" b="1" dirty="0">
                <a:solidFill>
                  <a:schemeClr val="accent5">
                    <a:lumMod val="25000"/>
                  </a:schemeClr>
                </a:solidFill>
              </a:rPr>
              <a:t>НА </a:t>
            </a:r>
            <a:r>
              <a:rPr lang="ru-RU" altLang="ru-RU" b="1" dirty="0" smtClean="0">
                <a:solidFill>
                  <a:schemeClr val="accent5">
                    <a:lumMod val="25000"/>
                  </a:schemeClr>
                </a:solidFill>
              </a:rPr>
              <a:t>2023 </a:t>
            </a:r>
            <a:r>
              <a:rPr lang="ru-RU" altLang="ru-RU" b="1" dirty="0">
                <a:solidFill>
                  <a:schemeClr val="accent5">
                    <a:lumMod val="25000"/>
                  </a:schemeClr>
                </a:solidFill>
              </a:rPr>
              <a:t>И НА ПЛАНОВЫЙ ПЕРИОД </a:t>
            </a:r>
            <a:r>
              <a:rPr lang="ru-RU" altLang="ru-RU" b="1" dirty="0" smtClean="0">
                <a:solidFill>
                  <a:schemeClr val="accent5">
                    <a:lumMod val="25000"/>
                  </a:schemeClr>
                </a:solidFill>
              </a:rPr>
              <a:t>2024 </a:t>
            </a:r>
            <a:r>
              <a:rPr lang="ru-RU" altLang="ru-RU" b="1" dirty="0">
                <a:solidFill>
                  <a:schemeClr val="accent5">
                    <a:lumMod val="25000"/>
                  </a:schemeClr>
                </a:solidFill>
              </a:rPr>
              <a:t>и </a:t>
            </a:r>
            <a:r>
              <a:rPr lang="ru-RU" altLang="ru-RU" b="1" dirty="0" smtClean="0">
                <a:solidFill>
                  <a:schemeClr val="accent5">
                    <a:lumMod val="25000"/>
                  </a:schemeClr>
                </a:solidFill>
              </a:rPr>
              <a:t>2025 </a:t>
            </a:r>
            <a:r>
              <a:rPr lang="ru-RU" altLang="ru-RU" b="1" dirty="0">
                <a:solidFill>
                  <a:schemeClr val="accent5">
                    <a:lumMod val="25000"/>
                  </a:schemeClr>
                </a:solidFill>
              </a:rPr>
              <a:t>ГОДОВ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835187" y="1556792"/>
            <a:ext cx="5400600" cy="1323439"/>
          </a:xfrm>
          <a:prstGeom prst="rect">
            <a:avLst/>
          </a:prstGeom>
          <a:solidFill>
            <a:srgbClr val="FFFF99"/>
          </a:solidFill>
          <a:ln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БЮДЖЕТ </a:t>
            </a:r>
          </a:p>
          <a:p>
            <a:pPr algn="ctr">
              <a:defRPr/>
            </a:pPr>
            <a:r>
              <a:rPr lang="ru-RU" sz="4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ДЛЯ ГРАЖДАН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00113" y="188913"/>
            <a:ext cx="6985000" cy="3683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/>
              <a:t>Расходы бюджета </a:t>
            </a:r>
            <a:r>
              <a:rPr lang="ru-RU" b="1" dirty="0" smtClean="0"/>
              <a:t>Вольно-Донского </a:t>
            </a:r>
            <a:r>
              <a:rPr lang="ru-RU" b="1" dirty="0"/>
              <a:t>сельского поселения</a:t>
            </a:r>
          </a:p>
        </p:txBody>
      </p:sp>
      <p:graphicFrame>
        <p:nvGraphicFramePr>
          <p:cNvPr id="15456" name="Group 96"/>
          <p:cNvGraphicFramePr>
            <a:graphicFrameLocks noGrp="1"/>
          </p:cNvGraphicFramePr>
          <p:nvPr/>
        </p:nvGraphicFramePr>
        <p:xfrm>
          <a:off x="539750" y="692150"/>
          <a:ext cx="8207375" cy="6189937"/>
        </p:xfrm>
        <a:graphic>
          <a:graphicData uri="http://schemas.openxmlformats.org/drawingml/2006/table">
            <a:tbl>
              <a:tblPr/>
              <a:tblGrid>
                <a:gridCol w="3643313"/>
                <a:gridCol w="1643062"/>
                <a:gridCol w="1428750"/>
                <a:gridCol w="1492250"/>
              </a:tblGrid>
              <a:tr h="365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Расходы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575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2023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575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2024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575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2025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575D1"/>
                    </a:solidFill>
                  </a:tcPr>
                </a:tc>
              </a:tr>
              <a:tr h="640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Всего расходов (тыс. руб.),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 т. ч.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C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12555,2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C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10774,6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C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10269,1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CEE"/>
                    </a:solidFill>
                  </a:tcPr>
                </a:tc>
              </a:tr>
              <a:tr h="5347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Общегосударственные вопросы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5763,3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5802,7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6097,3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6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Обеспечение проведения выборов и референдумов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20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Национальная оборона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117,6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122,8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127,0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6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100,0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0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Жилищно - коммунальное хозяйство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584,3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00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Охрана окружающей среды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10,0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04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Образование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5,0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27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Культура, кинематография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5800,0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4849,1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4044,8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70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Социальная политика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174,0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04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Физическая культура и спорт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5288" y="115888"/>
            <a:ext cx="8280400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Расходы бюджета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Вольно-Донского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сельского поселения Морозовского района, формируемые в рамках муниципальных программ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Вольно-Донского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сельского поселения , и непрограммные расходы</a:t>
            </a:r>
          </a:p>
        </p:txBody>
      </p:sp>
      <p:grpSp>
        <p:nvGrpSpPr>
          <p:cNvPr id="25603" name="Группа 1"/>
          <p:cNvGrpSpPr>
            <a:grpSpLocks/>
          </p:cNvGrpSpPr>
          <p:nvPr/>
        </p:nvGrpSpPr>
        <p:grpSpPr bwMode="auto">
          <a:xfrm>
            <a:off x="3367088" y="1587500"/>
            <a:ext cx="2965450" cy="3714750"/>
            <a:chOff x="1012352" y="1935696"/>
            <a:chExt cx="2219809" cy="3174473"/>
          </a:xfrm>
        </p:grpSpPr>
        <p:sp>
          <p:nvSpPr>
            <p:cNvPr id="4" name="Полилиния 3"/>
            <p:cNvSpPr/>
            <p:nvPr/>
          </p:nvSpPr>
          <p:spPr>
            <a:xfrm>
              <a:off x="1012352" y="1935696"/>
              <a:ext cx="2219809" cy="2304247"/>
            </a:xfrm>
            <a:custGeom>
              <a:avLst/>
              <a:gdLst>
                <a:gd name="connsiteX0" fmla="*/ 0 w 2219809"/>
                <a:gd name="connsiteY0" fmla="*/ 1152124 h 2304247"/>
                <a:gd name="connsiteX1" fmla="*/ 1109905 w 2219809"/>
                <a:gd name="connsiteY1" fmla="*/ 0 h 2304247"/>
                <a:gd name="connsiteX2" fmla="*/ 2219810 w 2219809"/>
                <a:gd name="connsiteY2" fmla="*/ 1152124 h 2304247"/>
                <a:gd name="connsiteX3" fmla="*/ 1109905 w 2219809"/>
                <a:gd name="connsiteY3" fmla="*/ 2304248 h 2304247"/>
                <a:gd name="connsiteX4" fmla="*/ 0 w 2219809"/>
                <a:gd name="connsiteY4" fmla="*/ 1152124 h 2304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19809" h="2304247">
                  <a:moveTo>
                    <a:pt x="0" y="1152124"/>
                  </a:moveTo>
                  <a:cubicBezTo>
                    <a:pt x="0" y="515823"/>
                    <a:pt x="496921" y="0"/>
                    <a:pt x="1109905" y="0"/>
                  </a:cubicBezTo>
                  <a:cubicBezTo>
                    <a:pt x="1722889" y="0"/>
                    <a:pt x="2219810" y="515823"/>
                    <a:pt x="2219810" y="1152124"/>
                  </a:cubicBezTo>
                  <a:cubicBezTo>
                    <a:pt x="2219810" y="1788425"/>
                    <a:pt x="1722889" y="2304248"/>
                    <a:pt x="1109905" y="2304248"/>
                  </a:cubicBezTo>
                  <a:cubicBezTo>
                    <a:pt x="496921" y="2304248"/>
                    <a:pt x="0" y="1788425"/>
                    <a:pt x="0" y="1152124"/>
                  </a:cubicBezTo>
                  <a:close/>
                </a:path>
              </a:pathLst>
            </a:custGeom>
            <a:solidFill>
              <a:srgbClr val="3333FF">
                <a:alpha val="50000"/>
              </a:srgbClr>
            </a:solidFill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2700" prstMaterial="clear">
              <a:bevelT w="177800" h="254000"/>
              <a:bevelB w="1524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lIns="309972" tIns="271721" rIns="629947" bIns="271720" spcCol="1270" anchor="ctr"/>
            <a:lstStyle/>
            <a:p>
              <a:pPr algn="ctr"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400" dirty="0" smtClean="0">
                  <a:latin typeface="Times New Roman" pitchFamily="18" charset="0"/>
                  <a:cs typeface="Times New Roman" pitchFamily="18" charset="0"/>
                </a:rPr>
                <a:t>10651,8 </a:t>
              </a:r>
              <a:r>
                <a:rPr lang="ru-RU" sz="2400" dirty="0">
                  <a:latin typeface="Times New Roman" pitchFamily="18" charset="0"/>
                  <a:cs typeface="Times New Roman" pitchFamily="18" charset="0"/>
                </a:rPr>
                <a:t>тыс. рублей</a:t>
              </a:r>
            </a:p>
          </p:txBody>
        </p:sp>
        <p:sp>
          <p:nvSpPr>
            <p:cNvPr id="16" name="Полилиния 15"/>
            <p:cNvSpPr/>
            <p:nvPr/>
          </p:nvSpPr>
          <p:spPr>
            <a:xfrm>
              <a:off x="2034287" y="3934647"/>
              <a:ext cx="1112232" cy="1175522"/>
            </a:xfrm>
            <a:custGeom>
              <a:avLst/>
              <a:gdLst>
                <a:gd name="connsiteX0" fmla="*/ 0 w 1564890"/>
                <a:gd name="connsiteY0" fmla="*/ 699386 h 1398771"/>
                <a:gd name="connsiteX1" fmla="*/ 782445 w 1564890"/>
                <a:gd name="connsiteY1" fmla="*/ 0 h 1398771"/>
                <a:gd name="connsiteX2" fmla="*/ 1564890 w 1564890"/>
                <a:gd name="connsiteY2" fmla="*/ 699386 h 1398771"/>
                <a:gd name="connsiteX3" fmla="*/ 782445 w 1564890"/>
                <a:gd name="connsiteY3" fmla="*/ 1398772 h 1398771"/>
                <a:gd name="connsiteX4" fmla="*/ 0 w 1564890"/>
                <a:gd name="connsiteY4" fmla="*/ 699386 h 1398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64890" h="1398771">
                  <a:moveTo>
                    <a:pt x="0" y="699386"/>
                  </a:moveTo>
                  <a:cubicBezTo>
                    <a:pt x="0" y="313126"/>
                    <a:pt x="350313" y="0"/>
                    <a:pt x="782445" y="0"/>
                  </a:cubicBezTo>
                  <a:cubicBezTo>
                    <a:pt x="1214577" y="0"/>
                    <a:pt x="1564890" y="313126"/>
                    <a:pt x="1564890" y="699386"/>
                  </a:cubicBezTo>
                  <a:cubicBezTo>
                    <a:pt x="1564890" y="1085646"/>
                    <a:pt x="1214577" y="1398772"/>
                    <a:pt x="782445" y="1398772"/>
                  </a:cubicBezTo>
                  <a:cubicBezTo>
                    <a:pt x="350313" y="1398772"/>
                    <a:pt x="0" y="1085646"/>
                    <a:pt x="0" y="699386"/>
                  </a:cubicBezTo>
                  <a:close/>
                </a:path>
              </a:pathLst>
            </a:custGeom>
            <a:solidFill>
              <a:srgbClr val="00B0F0">
                <a:alpha val="50000"/>
              </a:srgbClr>
            </a:solidFill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2700" prstMaterial="clear">
              <a:bevelT w="177800" h="254000"/>
              <a:bevelB w="1524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lIns="444091" tIns="164946" rIns="218520" bIns="164944" spcCol="1270" anchor="ctr"/>
            <a:lstStyle/>
            <a:p>
              <a:pPr algn="ctr"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122,8 </a:t>
              </a:r>
              <a:r>
                <a:rPr lang="ru-RU" sz="1400" dirty="0">
                  <a:latin typeface="Times New Roman" pitchFamily="18" charset="0"/>
                  <a:cs typeface="Times New Roman" pitchFamily="18" charset="0"/>
                </a:rPr>
                <a:t>тыс. рублей</a:t>
              </a:r>
            </a:p>
          </p:txBody>
        </p:sp>
      </p:grpSp>
      <p:graphicFrame>
        <p:nvGraphicFramePr>
          <p:cNvPr id="8" name="Схема 7"/>
          <p:cNvGraphicFramePr/>
          <p:nvPr/>
        </p:nvGraphicFramePr>
        <p:xfrm>
          <a:off x="470346" y="1412777"/>
          <a:ext cx="3885630" cy="3271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1002786" y="5254490"/>
            <a:ext cx="605451" cy="402437"/>
            <a:chOff x="-74979" y="514436"/>
            <a:chExt cx="2219809" cy="2304247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0" name="Овал 9"/>
            <p:cNvSpPr/>
            <p:nvPr/>
          </p:nvSpPr>
          <p:spPr>
            <a:xfrm>
              <a:off x="-74979" y="514436"/>
              <a:ext cx="2219809" cy="2304247"/>
            </a:xfrm>
            <a:prstGeom prst="ellipse">
              <a:avLst/>
            </a:prstGeom>
            <a:solidFill>
              <a:srgbClr val="3333FF">
                <a:alpha val="50000"/>
              </a:srgbClr>
            </a:solidFill>
            <a:sp3d contourW="12700" prstMaterial="clear">
              <a:bevelT w="177800" h="254000"/>
              <a:bevelB w="1524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1" name="Овал 4"/>
            <p:cNvSpPr/>
            <p:nvPr/>
          </p:nvSpPr>
          <p:spPr>
            <a:xfrm>
              <a:off x="234993" y="786157"/>
              <a:ext cx="1279890" cy="176080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0" tIns="0" rIns="0" bIns="0" spcCol="1270" anchor="ctr"/>
            <a:lstStyle/>
            <a:p>
              <a:pPr algn="ctr"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5606" name="TextBox 11"/>
          <p:cNvSpPr txBox="1">
            <a:spLocks noChangeArrowheads="1"/>
          </p:cNvSpPr>
          <p:nvPr/>
        </p:nvSpPr>
        <p:spPr bwMode="auto">
          <a:xfrm>
            <a:off x="1687513" y="5162550"/>
            <a:ext cx="705802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- расходы бюджета, формируемые в рамках муниципальных программ 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Вольно-Донского 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сельского поселения</a:t>
            </a:r>
          </a:p>
        </p:txBody>
      </p:sp>
      <p:sp>
        <p:nvSpPr>
          <p:cNvPr id="17" name="Овал 16"/>
          <p:cNvSpPr/>
          <p:nvPr/>
        </p:nvSpPr>
        <p:spPr>
          <a:xfrm>
            <a:off x="975103" y="6093296"/>
            <a:ext cx="605451" cy="402437"/>
          </a:xfrm>
          <a:prstGeom prst="ellipse">
            <a:avLst/>
          </a:prstGeom>
          <a:solidFill>
            <a:srgbClr val="00B0F0"/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2700" prstMaterial="clear">
            <a:bevelT w="177800" h="254000"/>
            <a:bevelB w="1524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</p:sp>
      <p:sp>
        <p:nvSpPr>
          <p:cNvPr id="25610" name="Прямоугольник 21"/>
          <p:cNvSpPr>
            <a:spLocks noChangeArrowheads="1"/>
          </p:cNvSpPr>
          <p:nvPr/>
        </p:nvSpPr>
        <p:spPr bwMode="auto">
          <a:xfrm>
            <a:off x="1687513" y="6067425"/>
            <a:ext cx="61928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- непрограммные расходы</a:t>
            </a:r>
          </a:p>
        </p:txBody>
      </p:sp>
      <p:sp>
        <p:nvSpPr>
          <p:cNvPr id="25611" name="TextBox 12"/>
          <p:cNvSpPr txBox="1">
            <a:spLocks noChangeArrowheads="1"/>
          </p:cNvSpPr>
          <p:nvPr/>
        </p:nvSpPr>
        <p:spPr bwMode="auto">
          <a:xfrm>
            <a:off x="1071563" y="4857750"/>
            <a:ext cx="23479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dirty="0" smtClean="0"/>
              <a:t>2023 </a:t>
            </a:r>
            <a:r>
              <a:rPr lang="ru-RU" altLang="ru-RU" dirty="0"/>
              <a:t>год</a:t>
            </a:r>
          </a:p>
        </p:txBody>
      </p:sp>
      <p:sp>
        <p:nvSpPr>
          <p:cNvPr id="25612" name="TextBox 14"/>
          <p:cNvSpPr txBox="1">
            <a:spLocks noChangeArrowheads="1"/>
          </p:cNvSpPr>
          <p:nvPr/>
        </p:nvSpPr>
        <p:spPr bwMode="auto">
          <a:xfrm>
            <a:off x="3721100" y="4729163"/>
            <a:ext cx="2990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dirty="0" smtClean="0"/>
              <a:t>2024 </a:t>
            </a:r>
            <a:r>
              <a:rPr lang="ru-RU" altLang="ru-RU" dirty="0"/>
              <a:t>год</a:t>
            </a:r>
          </a:p>
        </p:txBody>
      </p:sp>
      <p:grpSp>
        <p:nvGrpSpPr>
          <p:cNvPr id="25613" name="Группа 17"/>
          <p:cNvGrpSpPr>
            <a:grpSpLocks/>
          </p:cNvGrpSpPr>
          <p:nvPr/>
        </p:nvGrpSpPr>
        <p:grpSpPr bwMode="auto">
          <a:xfrm>
            <a:off x="5830888" y="1524000"/>
            <a:ext cx="2965450" cy="3575050"/>
            <a:chOff x="1012352" y="1935696"/>
            <a:chExt cx="2219809" cy="3054686"/>
          </a:xfrm>
        </p:grpSpPr>
        <p:sp>
          <p:nvSpPr>
            <p:cNvPr id="19" name="Полилиния 18"/>
            <p:cNvSpPr/>
            <p:nvPr/>
          </p:nvSpPr>
          <p:spPr>
            <a:xfrm>
              <a:off x="1012352" y="1935696"/>
              <a:ext cx="2219809" cy="2304247"/>
            </a:xfrm>
            <a:custGeom>
              <a:avLst/>
              <a:gdLst>
                <a:gd name="connsiteX0" fmla="*/ 0 w 2219809"/>
                <a:gd name="connsiteY0" fmla="*/ 1152124 h 2304247"/>
                <a:gd name="connsiteX1" fmla="*/ 1109905 w 2219809"/>
                <a:gd name="connsiteY1" fmla="*/ 0 h 2304247"/>
                <a:gd name="connsiteX2" fmla="*/ 2219810 w 2219809"/>
                <a:gd name="connsiteY2" fmla="*/ 1152124 h 2304247"/>
                <a:gd name="connsiteX3" fmla="*/ 1109905 w 2219809"/>
                <a:gd name="connsiteY3" fmla="*/ 2304248 h 2304247"/>
                <a:gd name="connsiteX4" fmla="*/ 0 w 2219809"/>
                <a:gd name="connsiteY4" fmla="*/ 1152124 h 2304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19809" h="2304247">
                  <a:moveTo>
                    <a:pt x="0" y="1152124"/>
                  </a:moveTo>
                  <a:cubicBezTo>
                    <a:pt x="0" y="515823"/>
                    <a:pt x="496921" y="0"/>
                    <a:pt x="1109905" y="0"/>
                  </a:cubicBezTo>
                  <a:cubicBezTo>
                    <a:pt x="1722889" y="0"/>
                    <a:pt x="2219810" y="515823"/>
                    <a:pt x="2219810" y="1152124"/>
                  </a:cubicBezTo>
                  <a:cubicBezTo>
                    <a:pt x="2219810" y="1788425"/>
                    <a:pt x="1722889" y="2304248"/>
                    <a:pt x="1109905" y="2304248"/>
                  </a:cubicBezTo>
                  <a:cubicBezTo>
                    <a:pt x="496921" y="2304248"/>
                    <a:pt x="0" y="1788425"/>
                    <a:pt x="0" y="1152124"/>
                  </a:cubicBezTo>
                  <a:close/>
                </a:path>
              </a:pathLst>
            </a:custGeom>
            <a:solidFill>
              <a:srgbClr val="3333FF">
                <a:alpha val="50000"/>
              </a:srgbClr>
            </a:solidFill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2700" prstMaterial="clear">
              <a:bevelT w="177800" h="254000"/>
              <a:bevelB w="1524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lIns="309972" tIns="271721" rIns="629947" bIns="271720" spcCol="1270" anchor="ctr"/>
            <a:lstStyle/>
            <a:p>
              <a:pPr algn="ctr"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400" dirty="0" smtClean="0">
                  <a:latin typeface="Times New Roman" pitchFamily="18" charset="0"/>
                  <a:cs typeface="Times New Roman" pitchFamily="18" charset="0"/>
                </a:rPr>
                <a:t>10142,1 </a:t>
              </a:r>
              <a:r>
                <a:rPr lang="ru-RU" sz="2400" dirty="0">
                  <a:latin typeface="Times New Roman" pitchFamily="18" charset="0"/>
                  <a:cs typeface="Times New Roman" pitchFamily="18" charset="0"/>
                </a:rPr>
                <a:t>тыс. рублей</a:t>
              </a:r>
            </a:p>
          </p:txBody>
        </p:sp>
        <p:sp>
          <p:nvSpPr>
            <p:cNvPr id="20" name="Полилиния 19"/>
            <p:cNvSpPr/>
            <p:nvPr/>
          </p:nvSpPr>
          <p:spPr>
            <a:xfrm>
              <a:off x="2081816" y="3814860"/>
              <a:ext cx="1112232" cy="1175522"/>
            </a:xfrm>
            <a:custGeom>
              <a:avLst/>
              <a:gdLst>
                <a:gd name="connsiteX0" fmla="*/ 0 w 1564890"/>
                <a:gd name="connsiteY0" fmla="*/ 699386 h 1398771"/>
                <a:gd name="connsiteX1" fmla="*/ 782445 w 1564890"/>
                <a:gd name="connsiteY1" fmla="*/ 0 h 1398771"/>
                <a:gd name="connsiteX2" fmla="*/ 1564890 w 1564890"/>
                <a:gd name="connsiteY2" fmla="*/ 699386 h 1398771"/>
                <a:gd name="connsiteX3" fmla="*/ 782445 w 1564890"/>
                <a:gd name="connsiteY3" fmla="*/ 1398772 h 1398771"/>
                <a:gd name="connsiteX4" fmla="*/ 0 w 1564890"/>
                <a:gd name="connsiteY4" fmla="*/ 699386 h 1398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64890" h="1398771">
                  <a:moveTo>
                    <a:pt x="0" y="699386"/>
                  </a:moveTo>
                  <a:cubicBezTo>
                    <a:pt x="0" y="313126"/>
                    <a:pt x="350313" y="0"/>
                    <a:pt x="782445" y="0"/>
                  </a:cubicBezTo>
                  <a:cubicBezTo>
                    <a:pt x="1214577" y="0"/>
                    <a:pt x="1564890" y="313126"/>
                    <a:pt x="1564890" y="699386"/>
                  </a:cubicBezTo>
                  <a:cubicBezTo>
                    <a:pt x="1564890" y="1085646"/>
                    <a:pt x="1214577" y="1398772"/>
                    <a:pt x="782445" y="1398772"/>
                  </a:cubicBezTo>
                  <a:cubicBezTo>
                    <a:pt x="350313" y="1398772"/>
                    <a:pt x="0" y="1085646"/>
                    <a:pt x="0" y="699386"/>
                  </a:cubicBezTo>
                  <a:close/>
                </a:path>
              </a:pathLst>
            </a:custGeom>
            <a:solidFill>
              <a:srgbClr val="00B0F0">
                <a:alpha val="50000"/>
              </a:srgbClr>
            </a:solidFill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2700" prstMaterial="clear">
              <a:bevelT w="177800" h="254000"/>
              <a:bevelB w="1524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lIns="444091" tIns="164946" rIns="218520" bIns="164944" spcCol="1270" anchor="ctr"/>
            <a:lstStyle/>
            <a:p>
              <a:pPr algn="ctr"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127,0 </a:t>
              </a:r>
              <a:r>
                <a:rPr lang="ru-RU" sz="1400" dirty="0">
                  <a:latin typeface="Times New Roman" pitchFamily="18" charset="0"/>
                  <a:cs typeface="Times New Roman" pitchFamily="18" charset="0"/>
                </a:rPr>
                <a:t>тыс. рублей</a:t>
              </a:r>
            </a:p>
          </p:txBody>
        </p:sp>
      </p:grpSp>
      <p:sp>
        <p:nvSpPr>
          <p:cNvPr id="25614" name="TextBox 20"/>
          <p:cNvSpPr txBox="1">
            <a:spLocks noChangeArrowheads="1"/>
          </p:cNvSpPr>
          <p:nvPr/>
        </p:nvSpPr>
        <p:spPr bwMode="auto">
          <a:xfrm>
            <a:off x="6384925" y="4870450"/>
            <a:ext cx="2992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dirty="0" smtClean="0"/>
              <a:t>2025год</a:t>
            </a:r>
            <a:endParaRPr lang="ru-RU" alt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28650" y="215154"/>
            <a:ext cx="7886700" cy="837582"/>
          </a:xfrm>
          <a:extLst/>
        </p:spPr>
        <p:txBody>
          <a:bodyPr rtlCol="0">
            <a:normAutofit/>
          </a:bodyPr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240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программы </a:t>
            </a:r>
            <a:br>
              <a:rPr lang="ru-RU" sz="240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Вольно-Донского сельского поселения</a:t>
            </a:r>
            <a:endParaRPr lang="ru-RU" sz="2400" dirty="0">
              <a:ln w="10541" cmpd="sng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5900" y="1290638"/>
            <a:ext cx="2052638" cy="127476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Защита населения и территории от чрезвычайных ситуаций, обеспечения пожарной безопасности и безопасности людей на водных объектах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455863" y="1290638"/>
            <a:ext cx="1976437" cy="127476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культуры и туризма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824663" y="1290638"/>
            <a:ext cx="1976437" cy="127476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Благоустройство территории Вольно-Донского </a:t>
            </a:r>
            <a:r>
              <a:rPr lang="ru-RU" sz="12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484438" y="4160838"/>
            <a:ext cx="1976437" cy="11207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72013" y="2759075"/>
            <a:ext cx="1976437" cy="11207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Противодействие терроризму, экстремизму, коррупции в 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Вольно-Донском 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сельском поселении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527300" y="2730500"/>
            <a:ext cx="1933575" cy="117951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физической культуры и спорта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15900" y="2762250"/>
            <a:ext cx="1978025" cy="11207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  <a:hlinkClick r:id="rId2" action="ppaction://hlinkfile"/>
              </a:rPr>
              <a:t> 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Энергоэффективность и развитие энергетики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572000" y="1268413"/>
            <a:ext cx="2016125" cy="129698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Муниципальная политика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495425" y="4149725"/>
            <a:ext cx="3221038" cy="11318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муниципальными  финансами и создание условий для  повышения эффективности бюджетных расходов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868863" y="4148138"/>
            <a:ext cx="3219450" cy="113188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Информационное общество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388" y="620713"/>
            <a:ext cx="8856662" cy="5761037"/>
          </a:xfrm>
        </p:spPr>
        <p:txBody>
          <a:bodyPr/>
          <a:lstStyle/>
          <a:p>
            <a:pPr algn="just"/>
            <a:r>
              <a:rPr lang="ru-RU" altLang="ru-RU" sz="2000" dirty="0" smtClean="0">
                <a:solidFill>
                  <a:schemeClr val="tx1"/>
                </a:solidFill>
                <a:latin typeface="Times New Roman" pitchFamily="18" charset="0"/>
              </a:rPr>
              <a:t>С проектом решения Собрания депутатов Вольно-Донского сельского поселения «О бюджете Вольно-Донского сельского поселения Морозовского района на </a:t>
            </a:r>
            <a:r>
              <a:rPr lang="ru-RU" altLang="ru-RU" sz="2000" dirty="0" smtClean="0">
                <a:solidFill>
                  <a:schemeClr val="tx1"/>
                </a:solidFill>
                <a:latin typeface="Times New Roman" pitchFamily="18" charset="0"/>
              </a:rPr>
              <a:t>2023 </a:t>
            </a:r>
            <a:r>
              <a:rPr lang="ru-RU" altLang="ru-RU" sz="2000" dirty="0" smtClean="0">
                <a:solidFill>
                  <a:schemeClr val="tx1"/>
                </a:solidFill>
                <a:latin typeface="Times New Roman" pitchFamily="18" charset="0"/>
              </a:rPr>
              <a:t>год и плановый период </a:t>
            </a:r>
            <a:r>
              <a:rPr lang="ru-RU" altLang="ru-RU" sz="2000" dirty="0" smtClean="0">
                <a:solidFill>
                  <a:schemeClr val="tx1"/>
                </a:solidFill>
                <a:latin typeface="Times New Roman" pitchFamily="18" charset="0"/>
              </a:rPr>
              <a:t>2024-2025 </a:t>
            </a:r>
            <a:r>
              <a:rPr lang="ru-RU" altLang="ru-RU" sz="2000" dirty="0" smtClean="0">
                <a:solidFill>
                  <a:schemeClr val="tx1"/>
                </a:solidFill>
                <a:latin typeface="Times New Roman" pitchFamily="18" charset="0"/>
              </a:rPr>
              <a:t>годов»  можно ознакомиться на сайте Вольно-Донского сельского поселения  </a:t>
            </a:r>
            <a:r>
              <a:rPr lang="en-US" altLang="ru-RU" sz="2000" dirty="0" smtClean="0">
                <a:solidFill>
                  <a:schemeClr val="tx1"/>
                </a:solidFill>
                <a:latin typeface="Times New Roman" pitchFamily="18" charset="0"/>
              </a:rPr>
              <a:t>http://http://volno-donskoesp.ru/</a:t>
            </a:r>
            <a:r>
              <a:rPr lang="ru-RU" altLang="ru-RU" sz="2000" dirty="0" smtClean="0">
                <a:solidFill>
                  <a:schemeClr val="tx1"/>
                </a:solidFill>
                <a:latin typeface="Times New Roman" pitchFamily="18" charset="0"/>
              </a:rPr>
              <a:t>/в разделе «Бюджет для граждан»., в библиотеке Вольно-Донского сельского поселения</a:t>
            </a:r>
          </a:p>
          <a:p>
            <a:pPr algn="just"/>
            <a:endParaRPr lang="ru-RU" alt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1" name="Text Box 6"/>
          <p:cNvSpPr txBox="1">
            <a:spLocks noChangeArrowheads="1"/>
          </p:cNvSpPr>
          <p:nvPr/>
        </p:nvSpPr>
        <p:spPr bwMode="auto">
          <a:xfrm>
            <a:off x="179388" y="2757488"/>
            <a:ext cx="820737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5429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b="1" u="sng" dirty="0">
                <a:latin typeface="Times New Roman" pitchFamily="18" charset="0"/>
              </a:rPr>
              <a:t>Информация для контактов</a:t>
            </a:r>
          </a:p>
          <a:p>
            <a:pPr algn="ctr" eaLnBrk="1" hangingPunct="1"/>
            <a:endParaRPr lang="ru-RU" altLang="ru-RU" sz="1400" dirty="0">
              <a:latin typeface="Times New Roman" pitchFamily="18" charset="0"/>
            </a:endParaRPr>
          </a:p>
          <a:p>
            <a:pPr algn="ctr" eaLnBrk="1" hangingPunct="1"/>
            <a:r>
              <a:rPr lang="ru-RU" altLang="ru-RU" sz="1400" dirty="0">
                <a:solidFill>
                  <a:schemeClr val="bg1"/>
                </a:solidFill>
                <a:latin typeface="Times New Roman" pitchFamily="18" charset="0"/>
              </a:rPr>
              <a:t>Администрация </a:t>
            </a:r>
            <a:r>
              <a:rPr lang="ru-RU" altLang="ru-RU" sz="1400" dirty="0" smtClean="0">
                <a:solidFill>
                  <a:schemeClr val="bg1"/>
                </a:solidFill>
                <a:latin typeface="Times New Roman" pitchFamily="18" charset="0"/>
              </a:rPr>
              <a:t>Вольно-Донского </a:t>
            </a:r>
            <a:r>
              <a:rPr lang="ru-RU" altLang="ru-RU" sz="1400" dirty="0">
                <a:solidFill>
                  <a:schemeClr val="bg1"/>
                </a:solidFill>
                <a:latin typeface="Times New Roman" pitchFamily="18" charset="0"/>
              </a:rPr>
              <a:t>сельского  поселения</a:t>
            </a:r>
          </a:p>
          <a:p>
            <a:pPr algn="ctr" eaLnBrk="1" hangingPunct="1"/>
            <a:r>
              <a:rPr lang="ru-RU" altLang="ru-RU" sz="1400" dirty="0">
                <a:solidFill>
                  <a:schemeClr val="bg1"/>
                </a:solidFill>
                <a:latin typeface="Times New Roman" pitchFamily="18" charset="0"/>
              </a:rPr>
              <a:t>Адрес: ул. </a:t>
            </a:r>
            <a:r>
              <a:rPr lang="ru-RU" altLang="ru-RU" sz="1400" dirty="0" smtClean="0">
                <a:solidFill>
                  <a:schemeClr val="bg1"/>
                </a:solidFill>
                <a:latin typeface="Times New Roman" pitchFamily="18" charset="0"/>
              </a:rPr>
              <a:t>Советская 4 ст.Вольно-Донская</a:t>
            </a:r>
            <a:endParaRPr lang="ru-RU" altLang="ru-RU" sz="1400" dirty="0">
              <a:solidFill>
                <a:schemeClr val="bg1"/>
              </a:solidFill>
              <a:latin typeface="Times New Roman" pitchFamily="18" charset="0"/>
            </a:endParaRPr>
          </a:p>
          <a:p>
            <a:pPr algn="ctr" eaLnBrk="1" hangingPunct="1"/>
            <a:r>
              <a:rPr lang="ru-RU" altLang="ru-RU" sz="1400" dirty="0">
                <a:solidFill>
                  <a:schemeClr val="bg1"/>
                </a:solidFill>
                <a:latin typeface="Times New Roman" pitchFamily="18" charset="0"/>
              </a:rPr>
              <a:t>Морозовский  район, Ростовская  обл., </a:t>
            </a:r>
            <a:r>
              <a:rPr lang="ru-RU" altLang="ru-RU" sz="1400" dirty="0" smtClean="0">
                <a:solidFill>
                  <a:schemeClr val="bg1"/>
                </a:solidFill>
                <a:latin typeface="Times New Roman" pitchFamily="18" charset="0"/>
              </a:rPr>
              <a:t>347202</a:t>
            </a:r>
            <a:endParaRPr lang="ru-RU" altLang="ru-RU" sz="1400" dirty="0">
              <a:solidFill>
                <a:schemeClr val="bg1"/>
              </a:solidFill>
              <a:latin typeface="Times New Roman" pitchFamily="18" charset="0"/>
            </a:endParaRPr>
          </a:p>
          <a:p>
            <a:pPr algn="ctr" eaLnBrk="1" hangingPunct="1"/>
            <a:r>
              <a:rPr lang="ru-RU" altLang="ru-RU" sz="1400" dirty="0">
                <a:solidFill>
                  <a:schemeClr val="bg1"/>
                </a:solidFill>
                <a:latin typeface="Times New Roman" pitchFamily="18" charset="0"/>
              </a:rPr>
              <a:t>тел. /факс (886384) </a:t>
            </a:r>
            <a:r>
              <a:rPr lang="ru-RU" altLang="ru-RU" sz="1400" dirty="0" smtClean="0">
                <a:solidFill>
                  <a:schemeClr val="bg1"/>
                </a:solidFill>
                <a:latin typeface="Times New Roman" pitchFamily="18" charset="0"/>
              </a:rPr>
              <a:t>3-46-06</a:t>
            </a:r>
            <a:endParaRPr lang="ru-RU" altLang="ru-RU" sz="1400" dirty="0">
              <a:solidFill>
                <a:schemeClr val="bg1"/>
              </a:solidFill>
              <a:latin typeface="Times New Roman" pitchFamily="18" charset="0"/>
            </a:endParaRPr>
          </a:p>
          <a:p>
            <a:pPr algn="ctr" eaLnBrk="1" hangingPunct="1"/>
            <a:r>
              <a:rPr lang="en-US" altLang="ru-RU" sz="1400" dirty="0">
                <a:solidFill>
                  <a:schemeClr val="bg1"/>
                </a:solidFill>
                <a:latin typeface="Times New Roman" pitchFamily="18" charset="0"/>
              </a:rPr>
              <a:t>e-mail:sp2</a:t>
            </a:r>
            <a:r>
              <a:rPr lang="ru-RU" altLang="ru-RU" sz="1400" dirty="0" smtClean="0">
                <a:solidFill>
                  <a:schemeClr val="bg1"/>
                </a:solidFill>
                <a:latin typeface="Times New Roman" pitchFamily="18" charset="0"/>
              </a:rPr>
              <a:t>4250@</a:t>
            </a:r>
            <a:r>
              <a:rPr lang="en-US" altLang="ru-RU" sz="1400" dirty="0" err="1">
                <a:solidFill>
                  <a:schemeClr val="bg1"/>
                </a:solidFill>
                <a:latin typeface="Times New Roman" pitchFamily="18" charset="0"/>
              </a:rPr>
              <a:t>donpac</a:t>
            </a:r>
            <a:r>
              <a:rPr lang="ru-RU" altLang="ru-RU" sz="1400" dirty="0">
                <a:solidFill>
                  <a:schemeClr val="bg1"/>
                </a:solidFill>
                <a:latin typeface="Times New Roman" pitchFamily="18" charset="0"/>
              </a:rPr>
              <a:t>.</a:t>
            </a:r>
            <a:r>
              <a:rPr lang="ru-RU" altLang="ru-RU" sz="1400" dirty="0" err="1">
                <a:solidFill>
                  <a:schemeClr val="bg1"/>
                </a:solidFill>
                <a:latin typeface="Times New Roman" pitchFamily="18" charset="0"/>
              </a:rPr>
              <a:t>ru</a:t>
            </a:r>
            <a:endParaRPr lang="ru-RU" altLang="ru-RU" sz="1400" dirty="0">
              <a:solidFill>
                <a:schemeClr val="bg1"/>
              </a:solidFill>
              <a:latin typeface="Times New Roman" pitchFamily="18" charset="0"/>
            </a:endParaRPr>
          </a:p>
          <a:p>
            <a:pPr algn="ctr" eaLnBrk="1" hangingPunct="1"/>
            <a:r>
              <a:rPr lang="ru-RU" altLang="ru-RU" sz="1400" dirty="0">
                <a:solidFill>
                  <a:schemeClr val="bg1"/>
                </a:solidFill>
                <a:latin typeface="Times New Roman" pitchFamily="18" charset="0"/>
              </a:rPr>
              <a:t>График работы :</a:t>
            </a:r>
          </a:p>
          <a:p>
            <a:pPr algn="ctr" eaLnBrk="1" hangingPunct="1"/>
            <a:r>
              <a:rPr lang="ru-RU" altLang="ru-RU" sz="1400" dirty="0">
                <a:solidFill>
                  <a:schemeClr val="bg1"/>
                </a:solidFill>
                <a:latin typeface="Times New Roman" pitchFamily="18" charset="0"/>
              </a:rPr>
              <a:t>с 8:00 до </a:t>
            </a:r>
            <a:r>
              <a:rPr lang="ru-RU" altLang="ru-RU" sz="1400" dirty="0" smtClean="0">
                <a:solidFill>
                  <a:schemeClr val="bg1"/>
                </a:solidFill>
                <a:latin typeface="Times New Roman" pitchFamily="18" charset="0"/>
              </a:rPr>
              <a:t>17:00 </a:t>
            </a:r>
            <a:r>
              <a:rPr lang="ru-RU" altLang="ru-RU" sz="1400" dirty="0">
                <a:solidFill>
                  <a:schemeClr val="bg1"/>
                </a:solidFill>
                <a:latin typeface="Times New Roman" pitchFamily="18" charset="0"/>
              </a:rPr>
              <a:t>перерыв с 12:00 до </a:t>
            </a:r>
            <a:r>
              <a:rPr lang="ru-RU" altLang="ru-RU" sz="1400" dirty="0" smtClean="0">
                <a:solidFill>
                  <a:schemeClr val="bg1"/>
                </a:solidFill>
                <a:latin typeface="Times New Roman" pitchFamily="18" charset="0"/>
              </a:rPr>
              <a:t>14:00</a:t>
            </a:r>
            <a:endParaRPr lang="ru-RU" altLang="ru-RU" sz="1400" dirty="0">
              <a:solidFill>
                <a:schemeClr val="bg1"/>
              </a:solidFill>
              <a:latin typeface="Times New Roman" pitchFamily="18" charset="0"/>
            </a:endParaRPr>
          </a:p>
          <a:p>
            <a:pPr algn="ctr" eaLnBrk="1" hangingPunct="1"/>
            <a:r>
              <a:rPr lang="ru-RU" altLang="ru-RU" sz="1400" dirty="0">
                <a:solidFill>
                  <a:schemeClr val="bg1"/>
                </a:solidFill>
                <a:latin typeface="Times New Roman" pitchFamily="18" charset="0"/>
              </a:rPr>
              <a:t>Выходной суббота, воскресенье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196975"/>
            <a:ext cx="3816350" cy="792163"/>
          </a:xfrm>
          <a:ln>
            <a:miter lim="800000"/>
            <a:headEnd/>
            <a:tailEnd/>
          </a:ln>
          <a:extLst/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altLang="ru-RU" sz="2400" dirty="0" smtClean="0"/>
              <a:t>	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617663" y="2924175"/>
            <a:ext cx="7526337" cy="2592388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buClrTx/>
              <a:buSzTx/>
            </a:pPr>
            <a:r>
              <a:rPr lang="ru-RU" altLang="ru-RU" sz="1700" b="1" i="1" dirty="0" smtClean="0"/>
              <a:t>Представленный Бюджет для граждан разработан в целях ознакомления граждан с основными положениями проекта решения о бюджете сельского поселения на </a:t>
            </a:r>
            <a:r>
              <a:rPr lang="ru-RU" altLang="ru-RU" sz="1700" b="1" i="1" dirty="0" smtClean="0"/>
              <a:t>2023 </a:t>
            </a:r>
            <a:r>
              <a:rPr lang="ru-RU" altLang="ru-RU" sz="1700" b="1" i="1" dirty="0" smtClean="0"/>
              <a:t>год и на плановый период </a:t>
            </a:r>
            <a:r>
              <a:rPr lang="ru-RU" altLang="ru-RU" sz="1700" b="1" i="1" dirty="0" smtClean="0"/>
              <a:t>2024 </a:t>
            </a:r>
            <a:r>
              <a:rPr lang="ru-RU" altLang="ru-RU" sz="1700" b="1" i="1" dirty="0" smtClean="0"/>
              <a:t>и </a:t>
            </a:r>
            <a:r>
              <a:rPr lang="ru-RU" altLang="ru-RU" sz="1700" b="1" i="1" dirty="0" smtClean="0"/>
              <a:t>2025 </a:t>
            </a:r>
            <a:r>
              <a:rPr lang="ru-RU" altLang="ru-RU" sz="1700" b="1" i="1" dirty="0" smtClean="0"/>
              <a:t>годов в доступной форме для широкого круга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</a:pPr>
            <a:r>
              <a:rPr lang="ru-RU" altLang="ru-RU" sz="1700" b="1" i="1" dirty="0" smtClean="0"/>
              <a:t> заинтересованных пользователей</a:t>
            </a:r>
          </a:p>
          <a:p>
            <a:pPr>
              <a:lnSpc>
                <a:spcPct val="90000"/>
              </a:lnSpc>
            </a:pPr>
            <a:r>
              <a:rPr lang="ru-RU" altLang="ru-RU" sz="1700" dirty="0" smtClean="0"/>
              <a:t> </a:t>
            </a:r>
            <a:r>
              <a:rPr lang="ru-RU" altLang="ru-RU" sz="1700" i="1" dirty="0" smtClean="0">
                <a:solidFill>
                  <a:schemeClr val="hlink"/>
                </a:solidFill>
              </a:rPr>
              <a:t>Мы постарались в доступной и </a:t>
            </a:r>
          </a:p>
          <a:p>
            <a:pPr>
              <a:lnSpc>
                <a:spcPct val="90000"/>
              </a:lnSpc>
            </a:pPr>
            <a:r>
              <a:rPr lang="ru-RU" altLang="ru-RU" sz="1700" i="1" dirty="0" smtClean="0">
                <a:solidFill>
                  <a:schemeClr val="hlink"/>
                </a:solidFill>
              </a:rPr>
              <a:t>понятной форме для граждан, показать</a:t>
            </a:r>
          </a:p>
          <a:p>
            <a:pPr>
              <a:lnSpc>
                <a:spcPct val="90000"/>
              </a:lnSpc>
            </a:pPr>
            <a:r>
              <a:rPr lang="ru-RU" altLang="ru-RU" sz="1700" i="1" dirty="0" smtClean="0">
                <a:solidFill>
                  <a:schemeClr val="hlink"/>
                </a:solidFill>
              </a:rPr>
              <a:t>основные показатели бюджета поселения..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</a:pPr>
            <a:endParaRPr lang="ru-RU" altLang="ru-RU" sz="1700" i="1" dirty="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09713" y="6215063"/>
            <a:ext cx="685800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endParaRPr lang="ru-RU" sz="1600" b="1" kern="0" dirty="0">
              <a:latin typeface="+mn-lt"/>
            </a:endParaRPr>
          </a:p>
        </p:txBody>
      </p:sp>
      <p:pic>
        <p:nvPicPr>
          <p:cNvPr id="7" name="Picture 25" descr="18b8088ba1a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3096344" cy="2448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390" name="Picture 2" descr="moneda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50362" flipV="1">
            <a:off x="6600825" y="4997450"/>
            <a:ext cx="2309813" cy="165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755650" y="260350"/>
            <a:ext cx="8059738" cy="1008063"/>
          </a:xfrm>
        </p:spPr>
        <p:txBody>
          <a:bodyPr rtlCol="0">
            <a:normAutofit fontScale="90000"/>
          </a:bodyPr>
          <a:lstStyle/>
          <a:p>
            <a:pPr marL="320040" indent="-32004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altLang="ru-RU" sz="3200" dirty="0" smtClean="0"/>
              <a:t>Этапы составления и утверждения </a:t>
            </a:r>
            <a:br>
              <a:rPr lang="ru-RU" altLang="ru-RU" sz="3200" dirty="0" smtClean="0"/>
            </a:br>
            <a:r>
              <a:rPr lang="ru-RU" altLang="ru-RU" sz="3200" dirty="0" smtClean="0"/>
              <a:t>бюджета сельского поселения</a:t>
            </a:r>
            <a:r>
              <a:rPr lang="ru-RU" altLang="ru-RU" dirty="0" smtClean="0"/>
              <a:t/>
            </a:r>
            <a:br>
              <a:rPr lang="ru-RU" altLang="ru-RU" dirty="0" smtClean="0"/>
            </a:br>
            <a:endParaRPr lang="ru-RU" altLang="ru-RU" sz="2000" dirty="0" smtClean="0"/>
          </a:p>
        </p:txBody>
      </p:sp>
      <p:graphicFrame>
        <p:nvGraphicFramePr>
          <p:cNvPr id="4" name="Схема 3"/>
          <p:cNvGraphicFramePr/>
          <p:nvPr/>
        </p:nvGraphicFramePr>
        <p:xfrm>
          <a:off x="804789" y="1201638"/>
          <a:ext cx="8280920" cy="52723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03575" y="1557338"/>
            <a:ext cx="5832475" cy="1108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1100" dirty="0"/>
              <a:t>Работа по составлению проекта бюджета сельского поселения начинается за несколько месяцев до начала очередного финансового года. Администрация </a:t>
            </a:r>
            <a:r>
              <a:rPr lang="ru-RU" sz="1100" dirty="0" smtClean="0"/>
              <a:t>Вольно-Донского </a:t>
            </a:r>
            <a:r>
              <a:rPr lang="ru-RU" sz="1100" dirty="0"/>
              <a:t>сельского поселения утверждает перечень мероприятий по разработке проекта бюджета, определяет ответственных исполнителей и сроки исполнения.</a:t>
            </a:r>
            <a:r>
              <a:rPr lang="ru-RU" sz="1100" dirty="0">
                <a:solidFill>
                  <a:schemeClr val="accent2"/>
                </a:solidFill>
              </a:rPr>
              <a:t> </a:t>
            </a:r>
            <a:r>
              <a:rPr lang="ru-RU" sz="1100" dirty="0"/>
              <a:t>Непосредственное составление проекта бюджета осуществляет сектор экономики и финансов Администрации </a:t>
            </a:r>
            <a:r>
              <a:rPr lang="ru-RU" sz="1100" dirty="0" smtClean="0"/>
              <a:t>Вольно-Донского </a:t>
            </a:r>
            <a:r>
              <a:rPr lang="ru-RU" sz="1100" dirty="0"/>
              <a:t>сельского поселения. </a:t>
            </a:r>
          </a:p>
        </p:txBody>
      </p:sp>
      <p:sp>
        <p:nvSpPr>
          <p:cNvPr id="17413" name="TextBox 7"/>
          <p:cNvSpPr txBox="1">
            <a:spLocks noChangeArrowheads="1"/>
          </p:cNvSpPr>
          <p:nvPr/>
        </p:nvSpPr>
        <p:spPr bwMode="auto">
          <a:xfrm>
            <a:off x="3306763" y="3429000"/>
            <a:ext cx="5759450" cy="1108075"/>
          </a:xfrm>
          <a:prstGeom prst="rect">
            <a:avLst/>
          </a:prstGeom>
          <a:solidFill>
            <a:srgbClr val="FFE8D1"/>
          </a:solidFill>
          <a:ln w="38100">
            <a:solidFill>
              <a:srgbClr val="FFC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 sz="1100"/>
          </a:p>
          <a:p>
            <a:pPr eaLnBrk="1" hangingPunct="1"/>
            <a:r>
              <a:rPr lang="ru-RU" altLang="ru-RU" sz="1100"/>
              <a:t>По проекту бюджета поселения проводятся публичные слушания. Для этого проект бюджета размещается на официальном сайте сельского поселения в сети «Интернет». В слушаниях участвуют граждане, проживающие в сельском поселении  и обладающие активным избирательным правом, а также представители организаций, осуществляющих деятельность на территории сельского поселения.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03575" y="5300663"/>
            <a:ext cx="5832475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</a:ln>
        </p:spPr>
        <p:txBody>
          <a:bodyPr>
            <a:spAutoFit/>
          </a:bodyPr>
          <a:lstStyle/>
          <a:p>
            <a:pPr>
              <a:defRPr/>
            </a:pPr>
            <a:endParaRPr lang="ru-RU" sz="500" dirty="0"/>
          </a:p>
          <a:p>
            <a:pPr>
              <a:defRPr/>
            </a:pPr>
            <a:r>
              <a:rPr lang="ru-RU" sz="1100" dirty="0"/>
              <a:t>Проект бюджета сельского поселения утверждается Собранием депутатов </a:t>
            </a:r>
            <a:r>
              <a:rPr lang="ru-RU" sz="1100" dirty="0" smtClean="0"/>
              <a:t>Вольно-Донского </a:t>
            </a:r>
            <a:r>
              <a:rPr lang="ru-RU" sz="1100" dirty="0"/>
              <a:t>сельского поселения в форме Решения о бюджете сельского поселения. </a:t>
            </a:r>
          </a:p>
          <a:p>
            <a:pPr>
              <a:defRPr/>
            </a:pPr>
            <a:r>
              <a:rPr lang="ru-RU" sz="1100" dirty="0"/>
              <a:t>Принятое Собранием депутатов Решение о бюджете сельского поселения подлежит обнародованию путем опубликования его в средствах массовой информации и размещения на официальном сайте сельского поселения в сети «Интернет».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11188" y="455613"/>
            <a:ext cx="8532812" cy="1143000"/>
          </a:xfrm>
        </p:spPr>
        <p:txBody>
          <a:bodyPr rtlCol="0">
            <a:normAutofit fontScale="90000"/>
          </a:bodyPr>
          <a:lstStyle/>
          <a:p>
            <a:pPr marL="320040" indent="-32004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altLang="ru-RU" sz="2800" smtClean="0">
                <a:solidFill>
                  <a:srgbClr val="800080"/>
                </a:solidFill>
              </a:rPr>
              <a:t>Документы, на основании которых составляется проект бюджета сельского поселения</a:t>
            </a:r>
            <a:r>
              <a:rPr lang="ru-RU" altLang="ru-RU" sz="2800" smtClean="0"/>
              <a:t> </a:t>
            </a:r>
            <a:br>
              <a:rPr lang="ru-RU" altLang="ru-RU" sz="2800" smtClean="0"/>
            </a:br>
            <a:endParaRPr lang="ru-RU" altLang="ru-RU" sz="2800" smtClean="0"/>
          </a:p>
        </p:txBody>
      </p:sp>
      <p:pic>
        <p:nvPicPr>
          <p:cNvPr id="18435" name="Picture 19" descr="wide blue arrow with fade"/>
          <p:cNvPicPr>
            <a:picLocks noChangeAspect="1" noChangeArrowheads="1"/>
          </p:cNvPicPr>
          <p:nvPr/>
        </p:nvPicPr>
        <p:blipFill>
          <a:blip r:embed="rId2" cstate="print">
            <a:lum contrast="-6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6225" y="1557338"/>
            <a:ext cx="3429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Rectangle 20"/>
          <p:cNvSpPr>
            <a:spLocks noChangeArrowheads="1"/>
          </p:cNvSpPr>
          <p:nvPr/>
        </p:nvSpPr>
        <p:spPr bwMode="auto">
          <a:xfrm>
            <a:off x="1606550" y="2060575"/>
            <a:ext cx="6697663" cy="1323975"/>
          </a:xfrm>
          <a:prstGeom prst="rect">
            <a:avLst/>
          </a:prstGeom>
          <a:gradFill rotWithShape="1">
            <a:gsLst>
              <a:gs pos="0">
                <a:srgbClr val="D3D3AE"/>
              </a:gs>
              <a:gs pos="100000">
                <a:srgbClr val="EAEAEA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D3D3AE"/>
            </a:extrusionClr>
          </a:sp3d>
        </p:spPr>
        <p:txBody>
          <a:bodyPr>
            <a:spAutoFit/>
            <a:flatTx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buClr>
                <a:schemeClr val="accent1">
                  <a:lumMod val="75000"/>
                </a:schemeClr>
              </a:buClr>
              <a:buSzPct val="110000"/>
              <a:buFont typeface="Wingdings" pitchFamily="2" charset="2"/>
              <a:buNone/>
              <a:defRPr/>
            </a:pPr>
            <a:r>
              <a:rPr lang="ru-RU" sz="2000" dirty="0" smtClean="0"/>
              <a:t>Послание Президента Российской Федерации Федеральному Собранию Российской Федерации, определяющее бюджетную политику (требования к бюджетной политике) в Российской Федерации</a:t>
            </a:r>
            <a:endParaRPr lang="ru-RU" sz="2000" dirty="0"/>
          </a:p>
        </p:txBody>
      </p:sp>
      <p:sp>
        <p:nvSpPr>
          <p:cNvPr id="18437" name="Rectangle 24"/>
          <p:cNvSpPr>
            <a:spLocks noChangeArrowheads="1"/>
          </p:cNvSpPr>
          <p:nvPr/>
        </p:nvSpPr>
        <p:spPr bwMode="auto">
          <a:xfrm>
            <a:off x="1606550" y="3716338"/>
            <a:ext cx="6697663" cy="650875"/>
          </a:xfrm>
          <a:prstGeom prst="rect">
            <a:avLst/>
          </a:prstGeom>
          <a:gradFill rotWithShape="1">
            <a:gsLst>
              <a:gs pos="0">
                <a:srgbClr val="D3D3AE"/>
              </a:gs>
              <a:gs pos="100000">
                <a:srgbClr val="EAEAEA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D3D3AE"/>
            </a:extrusionClr>
          </a:sp3d>
        </p:spPr>
        <p:txBody>
          <a:bodyPr>
            <a:spAutoFit/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ru-RU" altLang="ru-RU" sz="2000"/>
              <a:t>Прогноз социально-экономического развития территории</a:t>
            </a:r>
          </a:p>
        </p:txBody>
      </p:sp>
      <p:sp>
        <p:nvSpPr>
          <p:cNvPr id="18438" name="Rectangle 24"/>
          <p:cNvSpPr>
            <a:spLocks noChangeArrowheads="1"/>
          </p:cNvSpPr>
          <p:nvPr/>
        </p:nvSpPr>
        <p:spPr bwMode="auto">
          <a:xfrm>
            <a:off x="1606550" y="4724400"/>
            <a:ext cx="6697663" cy="708025"/>
          </a:xfrm>
          <a:prstGeom prst="rect">
            <a:avLst/>
          </a:prstGeom>
          <a:gradFill rotWithShape="1">
            <a:gsLst>
              <a:gs pos="0">
                <a:srgbClr val="D3D3AE"/>
              </a:gs>
              <a:gs pos="100000">
                <a:srgbClr val="EAEAEA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D3D3AE"/>
            </a:extrusionClr>
          </a:sp3d>
        </p:spPr>
        <p:txBody>
          <a:bodyPr>
            <a:spAutoFit/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ru-RU" altLang="ru-RU" sz="2000"/>
              <a:t>Основные направления бюджетной 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ru-RU" altLang="ru-RU" sz="2000"/>
              <a:t> и налоговой политики</a:t>
            </a:r>
          </a:p>
        </p:txBody>
      </p:sp>
      <p:sp>
        <p:nvSpPr>
          <p:cNvPr id="18439" name="Rectangle 24"/>
          <p:cNvSpPr>
            <a:spLocks noChangeArrowheads="1"/>
          </p:cNvSpPr>
          <p:nvPr/>
        </p:nvSpPr>
        <p:spPr bwMode="auto">
          <a:xfrm>
            <a:off x="1570038" y="5661025"/>
            <a:ext cx="6697662" cy="711200"/>
          </a:xfrm>
          <a:prstGeom prst="rect">
            <a:avLst/>
          </a:prstGeom>
          <a:gradFill rotWithShape="1">
            <a:gsLst>
              <a:gs pos="0">
                <a:srgbClr val="D3D3AE"/>
              </a:gs>
              <a:gs pos="100000">
                <a:srgbClr val="EAEAEA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D3D3AE"/>
            </a:extrusionClr>
          </a:sp3d>
        </p:spPr>
        <p:txBody>
          <a:bodyPr>
            <a:spAutoFit/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ru-RU" altLang="ru-RU" sz="2000"/>
              <a:t>Муниципальные программы территории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endParaRPr lang="ru-RU" altLang="ru-RU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6" descr="Почтовая бумага"/>
          <p:cNvSpPr>
            <a:spLocks noChangeArrowheads="1"/>
          </p:cNvSpPr>
          <p:nvPr/>
        </p:nvSpPr>
        <p:spPr bwMode="auto">
          <a:xfrm>
            <a:off x="539750" y="1557338"/>
            <a:ext cx="8424863" cy="3311525"/>
          </a:xfrm>
          <a:prstGeom prst="horizontalScroll">
            <a:avLst>
              <a:gd name="adj" fmla="val 18792"/>
            </a:avLst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 sz="2400" b="1"/>
          </a:p>
          <a:p>
            <a:pPr eaLnBrk="1" hangingPunct="1"/>
            <a:r>
              <a:rPr lang="ru-RU" altLang="ru-RU" sz="2400" b="1"/>
              <a:t>Бюджет сельского поселения– это ежегодно </a:t>
            </a:r>
          </a:p>
          <a:p>
            <a:pPr eaLnBrk="1" hangingPunct="1"/>
            <a:r>
              <a:rPr lang="ru-RU" altLang="ru-RU" sz="2400" b="1"/>
              <a:t>утверждаемый Решением Собрания депутатов</a:t>
            </a:r>
          </a:p>
          <a:p>
            <a:pPr eaLnBrk="1" hangingPunct="1"/>
            <a:r>
              <a:rPr lang="ru-RU" altLang="ru-RU" sz="2400" b="1"/>
              <a:t>сельского поселения свод доходов и расходов на </a:t>
            </a:r>
          </a:p>
          <a:p>
            <a:pPr eaLnBrk="1" hangingPunct="1"/>
            <a:r>
              <a:rPr lang="ru-RU" altLang="ru-RU" sz="2400" b="1"/>
              <a:t>очередной финансовый год и плановый </a:t>
            </a:r>
          </a:p>
          <a:p>
            <a:pPr eaLnBrk="1" hangingPunct="1"/>
            <a:r>
              <a:rPr lang="ru-RU" altLang="ru-RU" sz="2400" b="1"/>
              <a:t>период (2 года)</a:t>
            </a:r>
          </a:p>
          <a:p>
            <a:pPr eaLnBrk="1" hangingPunct="1"/>
            <a:endParaRPr lang="ru-RU" altLang="ru-RU"/>
          </a:p>
        </p:txBody>
      </p:sp>
      <p:sp>
        <p:nvSpPr>
          <p:cNvPr id="4" name="TextBox 3"/>
          <p:cNvSpPr txBox="1"/>
          <p:nvPr/>
        </p:nvSpPr>
        <p:spPr>
          <a:xfrm>
            <a:off x="1258888" y="476250"/>
            <a:ext cx="7273925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БЮДЖЕТ </a:t>
            </a:r>
          </a:p>
          <a:p>
            <a:pPr algn="ctr">
              <a:defRPr/>
            </a:pP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ВОЛЬНО-ДОНСКОГО 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СЕЛЬСКОГО ПОСЕЛЕНИЯ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371600" y="277813"/>
            <a:ext cx="7772400" cy="1143000"/>
          </a:xfrm>
        </p:spPr>
        <p:txBody>
          <a:bodyPr rtlCol="0">
            <a:normAutofit fontScale="90000"/>
          </a:bodyPr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altLang="ru-RU" sz="3200" dirty="0" smtClean="0"/>
              <a:t>Основные направления бюджетной и налоговой политики на </a:t>
            </a:r>
            <a:r>
              <a:rPr lang="ru-RU" altLang="ru-RU" sz="3200" dirty="0" smtClean="0"/>
              <a:t>2023 </a:t>
            </a:r>
            <a:r>
              <a:rPr lang="ru-RU" altLang="ru-RU" sz="3200" dirty="0" smtClean="0"/>
              <a:t>– </a:t>
            </a:r>
            <a:r>
              <a:rPr lang="ru-RU" altLang="ru-RU" sz="3200" dirty="0" smtClean="0"/>
              <a:t>2025</a:t>
            </a:r>
            <a:r>
              <a:rPr lang="ru-RU" altLang="ru-RU" sz="3200" dirty="0" smtClean="0"/>
              <a:t/>
            </a:r>
            <a:br>
              <a:rPr lang="ru-RU" altLang="ru-RU" sz="3200" dirty="0" smtClean="0"/>
            </a:br>
            <a:r>
              <a:rPr lang="ru-RU" altLang="ru-RU" sz="3200" dirty="0" smtClean="0"/>
              <a:t> </a:t>
            </a:r>
            <a:r>
              <a:rPr lang="ru-RU" altLang="ru-RU" sz="3200" dirty="0" smtClean="0"/>
              <a:t>года</a:t>
            </a:r>
            <a:endParaRPr lang="ru-RU" altLang="ru-RU" sz="3200" dirty="0" smtClean="0"/>
          </a:p>
        </p:txBody>
      </p:sp>
      <p:graphicFrame>
        <p:nvGraphicFramePr>
          <p:cNvPr id="47107" name="Group 3"/>
          <p:cNvGraphicFramePr>
            <a:graphicFrameLocks noGrp="1"/>
          </p:cNvGraphicFramePr>
          <p:nvPr/>
        </p:nvGraphicFramePr>
        <p:xfrm>
          <a:off x="684213" y="1916113"/>
          <a:ext cx="8351837" cy="4391027"/>
        </p:xfrm>
        <a:graphic>
          <a:graphicData uri="http://schemas.openxmlformats.org/drawingml/2006/table">
            <a:tbl>
              <a:tblPr/>
              <a:tblGrid>
                <a:gridCol w="8351837"/>
              </a:tblGrid>
              <a:tr h="928666">
                <a:tc>
                  <a:txBody>
                    <a:bodyPr/>
                    <a:lstStyle/>
                    <a:p>
                      <a:pPr marL="0" marR="0" lvl="0" indent="0" algn="l" defTabSz="10033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Обеспечение сбалансированности и устойчивости бюджетной системы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81466" marR="81466" marT="43554" marB="43554" horzOverflow="overflow">
                    <a:lnL w="12700" cap="flat" cmpd="sng" algn="ctr">
                      <a:solidFill>
                        <a:srgbClr val="FFFF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E0E0C2"/>
                        </a:gs>
                        <a:gs pos="50000">
                          <a:schemeClr val="bg1"/>
                        </a:gs>
                        <a:gs pos="100000">
                          <a:srgbClr val="E0E0C2"/>
                        </a:gs>
                      </a:gsLst>
                      <a:lin ang="5400000"/>
                    </a:gradFill>
                  </a:tcPr>
                </a:tc>
              </a:tr>
              <a:tr h="1095349">
                <a:tc>
                  <a:txBody>
                    <a:bodyPr/>
                    <a:lstStyle/>
                    <a:p>
                      <a:pPr marL="0" marR="0" lvl="0" indent="0" algn="l" defTabSz="10033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Повышение результативности бюджетных расходов, достижение установленных показателей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81466" marR="81466" marT="43554" marB="43554" horzOverflow="overflow">
                    <a:lnL w="12700" cap="flat" cmpd="sng" algn="ctr">
                      <a:solidFill>
                        <a:srgbClr val="FFFF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E0E0C2"/>
                        </a:gs>
                        <a:gs pos="50000">
                          <a:schemeClr val="bg1"/>
                        </a:gs>
                        <a:gs pos="100000">
                          <a:srgbClr val="E0E0C2"/>
                        </a:gs>
                      </a:gsLst>
                      <a:lin ang="5400000"/>
                    </a:gradFill>
                  </a:tcPr>
                </a:tc>
              </a:tr>
              <a:tr h="2367011">
                <a:tc>
                  <a:txBody>
                    <a:bodyPr/>
                    <a:lstStyle/>
                    <a:p>
                      <a:pPr marL="0" marR="0" lvl="0" indent="0" algn="l" defTabSz="10033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Обеспечение прозрачности и открытости бюджетного процесса для граждан</a:t>
                      </a:r>
                    </a:p>
                    <a:p>
                      <a:pPr marL="0" marR="0" lvl="0" indent="0" algn="l" defTabSz="10033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10033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Повышение эффективности использования</a:t>
                      </a:r>
                    </a:p>
                    <a:p>
                      <a:pPr marL="0" marR="0" lvl="0" indent="0" algn="l" defTabSz="10033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 муниципальной собственности 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10033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81466" marR="81466" marT="43554" marB="43554" horzOverflow="overflow">
                    <a:lnL w="12700" cap="flat" cmpd="sng" algn="ctr">
                      <a:solidFill>
                        <a:srgbClr val="FFFF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E0E0C2"/>
                        </a:gs>
                        <a:gs pos="50000">
                          <a:schemeClr val="bg1"/>
                        </a:gs>
                        <a:gs pos="100000">
                          <a:srgbClr val="E0E0C2"/>
                        </a:gs>
                      </a:gsLst>
                      <a:lin ang="5400000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964613" cy="981075"/>
          </a:xfrm>
        </p:spPr>
        <p:txBody>
          <a:bodyPr rtlCol="0">
            <a:normAutofit/>
          </a:bodyPr>
          <a:lstStyle/>
          <a:p>
            <a:pPr marL="320040" indent="-32004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altLang="ru-RU" sz="4800" smtClean="0"/>
              <a:t>Сбалансированность бюджета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84213" y="981075"/>
            <a:ext cx="8064500" cy="360363"/>
          </a:xfrm>
          <a:prstGeom prst="round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accent5">
                    <a:lumMod val="10000"/>
                  </a:schemeClr>
                </a:solidFill>
              </a:rPr>
              <a:t>Расходы бюджета сопоставляются с доходами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84213" y="2079625"/>
            <a:ext cx="1584325" cy="431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</a:rPr>
              <a:t>Доходы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435475" y="1857375"/>
            <a:ext cx="1727200" cy="9017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002060"/>
                </a:solidFill>
              </a:rPr>
              <a:t>Дефицит</a:t>
            </a:r>
          </a:p>
          <a:p>
            <a:pPr algn="ctr">
              <a:defRPr/>
            </a:pPr>
            <a:r>
              <a:rPr lang="ru-RU" dirty="0">
                <a:solidFill>
                  <a:srgbClr val="002060"/>
                </a:solidFill>
              </a:rPr>
              <a:t>или </a:t>
            </a:r>
          </a:p>
          <a:p>
            <a:pPr algn="ctr">
              <a:defRPr/>
            </a:pPr>
            <a:r>
              <a:rPr lang="ru-RU" dirty="0">
                <a:solidFill>
                  <a:srgbClr val="002060"/>
                </a:solidFill>
              </a:rPr>
              <a:t> Профицит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482850" y="2089150"/>
            <a:ext cx="1584325" cy="431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</a:rPr>
              <a:t>Расходы</a:t>
            </a:r>
          </a:p>
        </p:txBody>
      </p:sp>
      <p:sp>
        <p:nvSpPr>
          <p:cNvPr id="21511" name="TextBox 8"/>
          <p:cNvSpPr txBox="1">
            <a:spLocks noChangeArrowheads="1"/>
          </p:cNvSpPr>
          <p:nvPr/>
        </p:nvSpPr>
        <p:spPr bwMode="auto">
          <a:xfrm>
            <a:off x="5003800" y="2033588"/>
            <a:ext cx="3603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1512" name="TextBox 9"/>
          <p:cNvSpPr txBox="1">
            <a:spLocks noChangeArrowheads="1"/>
          </p:cNvSpPr>
          <p:nvPr/>
        </p:nvSpPr>
        <p:spPr bwMode="auto">
          <a:xfrm>
            <a:off x="4094163" y="2124075"/>
            <a:ext cx="3603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=</a:t>
            </a:r>
          </a:p>
        </p:txBody>
      </p:sp>
      <p:sp>
        <p:nvSpPr>
          <p:cNvPr id="21513" name="TextBox 10"/>
          <p:cNvSpPr txBox="1">
            <a:spLocks noChangeArrowheads="1"/>
          </p:cNvSpPr>
          <p:nvPr/>
        </p:nvSpPr>
        <p:spPr bwMode="auto">
          <a:xfrm>
            <a:off x="2268538" y="2111375"/>
            <a:ext cx="3587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-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6667500" y="1682750"/>
            <a:ext cx="2081213" cy="612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002060"/>
                </a:solidFill>
              </a:rPr>
              <a:t>Расходы больше доходов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6667500" y="2425700"/>
            <a:ext cx="2081213" cy="6969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002060"/>
                </a:solidFill>
              </a:rPr>
              <a:t>Расходы меньше доходов</a:t>
            </a:r>
          </a:p>
        </p:txBody>
      </p:sp>
      <p:grpSp>
        <p:nvGrpSpPr>
          <p:cNvPr id="21516" name="Группа 19"/>
          <p:cNvGrpSpPr>
            <a:grpSpLocks/>
          </p:cNvGrpSpPr>
          <p:nvPr/>
        </p:nvGrpSpPr>
        <p:grpSpPr bwMode="auto">
          <a:xfrm>
            <a:off x="395536" y="2903538"/>
            <a:ext cx="2922339" cy="2308324"/>
            <a:chOff x="387665" y="2961054"/>
            <a:chExt cx="2922227" cy="2307557"/>
          </a:xfrm>
        </p:grpSpPr>
        <p:sp>
          <p:nvSpPr>
            <p:cNvPr id="18" name="TextBox 17"/>
            <p:cNvSpPr txBox="1"/>
            <p:nvPr/>
          </p:nvSpPr>
          <p:spPr>
            <a:xfrm>
              <a:off x="387665" y="2961054"/>
              <a:ext cx="2922227" cy="230755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2023 </a:t>
              </a:r>
              <a:r>
                <a:rPr lang="ru-RU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год</a:t>
              </a:r>
            </a:p>
            <a:p>
              <a:pPr>
                <a:defRPr/>
              </a:pPr>
              <a:r>
                <a:rPr lang="ru-RU" dirty="0">
                  <a:solidFill>
                    <a:srgbClr val="002060"/>
                  </a:solidFill>
                </a:rPr>
                <a:t>Доходы         Расходы </a:t>
              </a:r>
              <a:r>
                <a:rPr lang="ru-RU" b="1" dirty="0" smtClean="0">
                  <a:solidFill>
                    <a:srgbClr val="002060"/>
                  </a:solidFill>
                </a:rPr>
                <a:t>12555,2         12555,2</a:t>
              </a:r>
              <a:endParaRPr lang="ru-RU" b="1" dirty="0">
                <a:solidFill>
                  <a:srgbClr val="002060"/>
                </a:solidFill>
              </a:endParaRPr>
            </a:p>
            <a:p>
              <a:pPr>
                <a:defRPr/>
              </a:pPr>
              <a:endParaRPr lang="ru-RU" dirty="0">
                <a:solidFill>
                  <a:srgbClr val="002060"/>
                </a:solidFill>
              </a:endParaRPr>
            </a:p>
            <a:p>
              <a:pPr algn="ctr">
                <a:defRPr/>
              </a:pPr>
              <a:endParaRPr lang="ru-RU" dirty="0">
                <a:solidFill>
                  <a:srgbClr val="002060"/>
                </a:solidFill>
              </a:endParaRPr>
            </a:p>
            <a:p>
              <a:pPr algn="ctr">
                <a:defRPr/>
              </a:pPr>
              <a:r>
                <a:rPr lang="ru-RU" dirty="0">
                  <a:solidFill>
                    <a:srgbClr val="002060"/>
                  </a:solidFill>
                </a:rPr>
                <a:t>Дефицит</a:t>
              </a:r>
            </a:p>
            <a:p>
              <a:pPr algn="ctr">
                <a:defRPr/>
              </a:pPr>
              <a:r>
                <a:rPr lang="ru-RU" dirty="0">
                  <a:solidFill>
                    <a:srgbClr val="002060"/>
                  </a:solidFill>
                </a:rPr>
                <a:t>(профицит) </a:t>
              </a:r>
            </a:p>
            <a:p>
              <a:pPr algn="ctr">
                <a:defRPr/>
              </a:pPr>
              <a:r>
                <a:rPr lang="ru-RU" b="1" dirty="0" smtClean="0">
                  <a:solidFill>
                    <a:srgbClr val="002060"/>
                  </a:solidFill>
                </a:rPr>
                <a:t>118,2</a:t>
              </a:r>
              <a:r>
                <a:rPr lang="ru-RU" dirty="0" smtClean="0"/>
                <a:t> </a:t>
              </a:r>
              <a:endParaRPr lang="ru-RU" dirty="0"/>
            </a:p>
          </p:txBody>
        </p:sp>
        <p:sp>
          <p:nvSpPr>
            <p:cNvPr id="19" name="Левая фигурная скобка 18"/>
            <p:cNvSpPr/>
            <p:nvPr/>
          </p:nvSpPr>
          <p:spPr>
            <a:xfrm rot="16200000">
              <a:off x="1808231" y="3194063"/>
              <a:ext cx="382460" cy="1871591"/>
            </a:xfrm>
            <a:prstGeom prst="leftBrace">
              <a:avLst/>
            </a:prstGeom>
            <a:noFill/>
            <a:ln w="25400">
              <a:solidFill>
                <a:schemeClr val="accent5">
                  <a:lumMod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chemeClr val="accent5">
                    <a:lumMod val="10000"/>
                  </a:schemeClr>
                </a:solidFill>
              </a:endParaRPr>
            </a:p>
          </p:txBody>
        </p:sp>
      </p:grpSp>
      <p:grpSp>
        <p:nvGrpSpPr>
          <p:cNvPr id="21517" name="Группа 20"/>
          <p:cNvGrpSpPr>
            <a:grpSpLocks/>
          </p:cNvGrpSpPr>
          <p:nvPr/>
        </p:nvGrpSpPr>
        <p:grpSpPr bwMode="auto">
          <a:xfrm>
            <a:off x="3419475" y="3141663"/>
            <a:ext cx="2592388" cy="2308324"/>
            <a:chOff x="717604" y="2961053"/>
            <a:chExt cx="2592288" cy="2307656"/>
          </a:xfrm>
        </p:grpSpPr>
        <p:sp>
          <p:nvSpPr>
            <p:cNvPr id="22" name="TextBox 21"/>
            <p:cNvSpPr txBox="1"/>
            <p:nvPr/>
          </p:nvSpPr>
          <p:spPr>
            <a:xfrm>
              <a:off x="717604" y="2961053"/>
              <a:ext cx="2592288" cy="2307656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2024 </a:t>
              </a:r>
              <a:r>
                <a:rPr lang="ru-RU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год</a:t>
              </a:r>
            </a:p>
            <a:p>
              <a:pPr>
                <a:defRPr/>
              </a:pPr>
              <a:r>
                <a:rPr lang="ru-RU" dirty="0">
                  <a:solidFill>
                    <a:srgbClr val="002060"/>
                  </a:solidFill>
                </a:rPr>
                <a:t>Доходы         Расходы</a:t>
              </a:r>
            </a:p>
            <a:p>
              <a:pPr>
                <a:defRPr/>
              </a:pPr>
              <a:r>
                <a:rPr lang="ru-RU" b="1" dirty="0" smtClean="0">
                  <a:solidFill>
                    <a:srgbClr val="002060"/>
                  </a:solidFill>
                </a:rPr>
                <a:t>10774,6           10774,6</a:t>
              </a:r>
              <a:endParaRPr lang="ru-RU" dirty="0">
                <a:solidFill>
                  <a:srgbClr val="002060"/>
                </a:solidFill>
              </a:endParaRPr>
            </a:p>
            <a:p>
              <a:pPr>
                <a:defRPr/>
              </a:pPr>
              <a:r>
                <a:rPr lang="ru-RU" dirty="0">
                  <a:solidFill>
                    <a:srgbClr val="002060"/>
                  </a:solidFill>
                </a:rPr>
                <a:t>           </a:t>
              </a:r>
            </a:p>
            <a:p>
              <a:pPr>
                <a:defRPr/>
              </a:pPr>
              <a:r>
                <a:rPr lang="ru-RU" dirty="0">
                  <a:solidFill>
                    <a:srgbClr val="002060"/>
                  </a:solidFill>
                </a:rPr>
                <a:t>         Дефицит</a:t>
              </a:r>
            </a:p>
            <a:p>
              <a:pPr>
                <a:defRPr/>
              </a:pPr>
              <a:r>
                <a:rPr lang="ru-RU" dirty="0">
                  <a:solidFill>
                    <a:srgbClr val="002060"/>
                  </a:solidFill>
                </a:rPr>
                <a:t>       (профицит) </a:t>
              </a:r>
            </a:p>
            <a:p>
              <a:pPr>
                <a:defRPr/>
              </a:pPr>
              <a:r>
                <a:rPr lang="ru-RU" b="1" dirty="0">
                  <a:solidFill>
                    <a:srgbClr val="002060"/>
                  </a:solidFill>
                </a:rPr>
                <a:t>               0,0</a:t>
              </a:r>
              <a:r>
                <a:rPr lang="ru-RU" dirty="0">
                  <a:solidFill>
                    <a:srgbClr val="002060"/>
                  </a:solidFill>
                </a:rPr>
                <a:t> </a:t>
              </a:r>
            </a:p>
            <a:p>
              <a:pPr algn="ctr">
                <a:defRPr/>
              </a:pPr>
              <a:endParaRPr lang="ru-RU" dirty="0"/>
            </a:p>
          </p:txBody>
        </p:sp>
        <p:sp>
          <p:nvSpPr>
            <p:cNvPr id="23" name="Левая фигурная скобка 22"/>
            <p:cNvSpPr>
              <a:spLocks/>
            </p:cNvSpPr>
            <p:nvPr/>
          </p:nvSpPr>
          <p:spPr bwMode="auto">
            <a:xfrm rot="-5400000">
              <a:off x="1808223" y="3194113"/>
              <a:ext cx="382476" cy="1871591"/>
            </a:xfrm>
            <a:prstGeom prst="leftBrace">
              <a:avLst>
                <a:gd name="adj1" fmla="val 8337"/>
                <a:gd name="adj2" fmla="val 50000"/>
              </a:avLst>
            </a:prstGeom>
            <a:noFill/>
            <a:ln w="25400" algn="ctr">
              <a:solidFill>
                <a:srgbClr val="1C1C0F"/>
              </a:solidFill>
              <a:round/>
              <a:headEnd/>
              <a:tailEnd/>
            </a:ln>
          </p:spPr>
          <p:txBody>
            <a:bodyPr vert="eaVert" anchor="ctr"/>
            <a:lstStyle/>
            <a:p>
              <a:pPr algn="ctr">
                <a:defRPr/>
              </a:pPr>
              <a:endParaRPr lang="ru-RU">
                <a:solidFill>
                  <a:schemeClr val="accent5">
                    <a:lumMod val="10000"/>
                  </a:schemeClr>
                </a:solidFill>
                <a:latin typeface="+mn-lt"/>
              </a:endParaRPr>
            </a:p>
          </p:txBody>
        </p:sp>
      </p:grpSp>
      <p:grpSp>
        <p:nvGrpSpPr>
          <p:cNvPr id="21518" name="Группа 23"/>
          <p:cNvGrpSpPr>
            <a:grpSpLocks/>
          </p:cNvGrpSpPr>
          <p:nvPr/>
        </p:nvGrpSpPr>
        <p:grpSpPr bwMode="auto">
          <a:xfrm>
            <a:off x="6300788" y="3429000"/>
            <a:ext cx="2592387" cy="2308324"/>
            <a:chOff x="717604" y="2961053"/>
            <a:chExt cx="2592288" cy="2307739"/>
          </a:xfrm>
        </p:grpSpPr>
        <p:sp>
          <p:nvSpPr>
            <p:cNvPr id="25" name="TextBox 24"/>
            <p:cNvSpPr txBox="1"/>
            <p:nvPr/>
          </p:nvSpPr>
          <p:spPr>
            <a:xfrm>
              <a:off x="717604" y="2961053"/>
              <a:ext cx="2592288" cy="230773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2025 </a:t>
              </a:r>
              <a:r>
                <a:rPr lang="ru-RU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год</a:t>
              </a:r>
            </a:p>
            <a:p>
              <a:pPr>
                <a:defRPr/>
              </a:pPr>
              <a:r>
                <a:rPr lang="ru-RU" dirty="0">
                  <a:solidFill>
                    <a:srgbClr val="002060"/>
                  </a:solidFill>
                </a:rPr>
                <a:t>Доходы         Расходы</a:t>
              </a:r>
            </a:p>
            <a:p>
              <a:pPr>
                <a:defRPr/>
              </a:pPr>
              <a:r>
                <a:rPr lang="ru-RU" b="1" dirty="0" smtClean="0">
                  <a:solidFill>
                    <a:srgbClr val="002060"/>
                  </a:solidFill>
                </a:rPr>
                <a:t> </a:t>
              </a:r>
              <a:r>
                <a:rPr lang="ru-RU" b="1" dirty="0" smtClean="0">
                  <a:solidFill>
                    <a:srgbClr val="002060"/>
                  </a:solidFill>
                </a:rPr>
                <a:t>10269,1     10269,1</a:t>
              </a:r>
              <a:endParaRPr lang="ru-RU" b="1" dirty="0">
                <a:solidFill>
                  <a:srgbClr val="002060"/>
                </a:solidFill>
              </a:endParaRPr>
            </a:p>
            <a:p>
              <a:pPr>
                <a:defRPr/>
              </a:pPr>
              <a:endParaRPr lang="ru-RU" dirty="0">
                <a:solidFill>
                  <a:srgbClr val="002060"/>
                </a:solidFill>
              </a:endParaRPr>
            </a:p>
            <a:p>
              <a:pPr algn="ctr">
                <a:defRPr/>
              </a:pPr>
              <a:endParaRPr lang="ru-RU" dirty="0">
                <a:solidFill>
                  <a:srgbClr val="002060"/>
                </a:solidFill>
              </a:endParaRPr>
            </a:p>
            <a:p>
              <a:pPr algn="ctr">
                <a:defRPr/>
              </a:pPr>
              <a:r>
                <a:rPr lang="ru-RU" dirty="0">
                  <a:solidFill>
                    <a:srgbClr val="002060"/>
                  </a:solidFill>
                </a:rPr>
                <a:t>Дефицит </a:t>
              </a:r>
            </a:p>
            <a:p>
              <a:pPr algn="ctr">
                <a:defRPr/>
              </a:pPr>
              <a:r>
                <a:rPr lang="ru-RU" dirty="0">
                  <a:solidFill>
                    <a:srgbClr val="002060"/>
                  </a:solidFill>
                </a:rPr>
                <a:t>(профицит) </a:t>
              </a:r>
            </a:p>
            <a:p>
              <a:pPr algn="ctr">
                <a:defRPr/>
              </a:pPr>
              <a:r>
                <a:rPr lang="ru-RU" b="1" dirty="0">
                  <a:solidFill>
                    <a:srgbClr val="002060"/>
                  </a:solidFill>
                </a:rPr>
                <a:t>0,0 </a:t>
              </a:r>
            </a:p>
          </p:txBody>
        </p:sp>
        <p:sp>
          <p:nvSpPr>
            <p:cNvPr id="26" name="Левая фигурная скобка 25"/>
            <p:cNvSpPr>
              <a:spLocks/>
            </p:cNvSpPr>
            <p:nvPr/>
          </p:nvSpPr>
          <p:spPr bwMode="auto">
            <a:xfrm rot="-5400000">
              <a:off x="1808216" y="3194156"/>
              <a:ext cx="382491" cy="1871591"/>
            </a:xfrm>
            <a:prstGeom prst="leftBrace">
              <a:avLst>
                <a:gd name="adj1" fmla="val 8337"/>
                <a:gd name="adj2" fmla="val 50000"/>
              </a:avLst>
            </a:prstGeom>
            <a:noFill/>
            <a:ln w="25400" algn="ctr">
              <a:solidFill>
                <a:srgbClr val="1C1C0F"/>
              </a:solidFill>
              <a:round/>
              <a:headEnd/>
              <a:tailEnd/>
            </a:ln>
          </p:spPr>
          <p:txBody>
            <a:bodyPr vert="eaVert" anchor="ctr"/>
            <a:lstStyle/>
            <a:p>
              <a:pPr algn="ctr">
                <a:defRPr/>
              </a:pPr>
              <a:endParaRPr lang="ru-RU">
                <a:solidFill>
                  <a:schemeClr val="accent5">
                    <a:lumMod val="10000"/>
                  </a:schemeClr>
                </a:solidFill>
                <a:latin typeface="+mn-lt"/>
              </a:endParaRPr>
            </a:p>
          </p:txBody>
        </p:sp>
      </p:grpSp>
      <p:sp>
        <p:nvSpPr>
          <p:cNvPr id="21519" name="TextBox 1"/>
          <p:cNvSpPr txBox="1">
            <a:spLocks noChangeArrowheads="1"/>
          </p:cNvSpPr>
          <p:nvPr/>
        </p:nvSpPr>
        <p:spPr bwMode="auto">
          <a:xfrm>
            <a:off x="725488" y="1682750"/>
            <a:ext cx="11826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200" b="1"/>
              <a:t>Тыс. рублей</a:t>
            </a:r>
          </a:p>
        </p:txBody>
      </p:sp>
      <p:sp>
        <p:nvSpPr>
          <p:cNvPr id="3" name="Двойная стрелка влево/вправо 2"/>
          <p:cNvSpPr/>
          <p:nvPr/>
        </p:nvSpPr>
        <p:spPr>
          <a:xfrm>
            <a:off x="5873750" y="1914525"/>
            <a:ext cx="938213" cy="238125"/>
          </a:xfrm>
          <a:prstGeom prst="leftRightArrow">
            <a:avLst/>
          </a:prstGeom>
          <a:gradFill>
            <a:gsLst>
              <a:gs pos="0">
                <a:srgbClr val="006600"/>
              </a:gs>
              <a:gs pos="50000">
                <a:schemeClr val="bg1"/>
              </a:gs>
              <a:gs pos="100000">
                <a:srgbClr val="006600"/>
              </a:gs>
            </a:gsLst>
            <a:lin ang="5400000" scaled="0"/>
          </a:gra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8" name="Двойная стрелка влево/вправо 27"/>
          <p:cNvSpPr/>
          <p:nvPr/>
        </p:nvSpPr>
        <p:spPr>
          <a:xfrm>
            <a:off x="5913438" y="2520950"/>
            <a:ext cx="858837" cy="211138"/>
          </a:xfrm>
          <a:prstGeom prst="leftRightArrow">
            <a:avLst/>
          </a:prstGeom>
          <a:gradFill>
            <a:gsLst>
              <a:gs pos="0">
                <a:srgbClr val="006600"/>
              </a:gs>
              <a:gs pos="50000">
                <a:schemeClr val="bg1"/>
              </a:gs>
              <a:gs pos="100000">
                <a:srgbClr val="006600"/>
              </a:gs>
            </a:gsLst>
            <a:lin ang="5400000" scaled="0"/>
          </a:gra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3"/>
          <p:cNvSpPr txBox="1">
            <a:spLocks noChangeArrowheads="1"/>
          </p:cNvSpPr>
          <p:nvPr/>
        </p:nvSpPr>
        <p:spPr bwMode="auto">
          <a:xfrm>
            <a:off x="179388" y="188913"/>
            <a:ext cx="186055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1400" b="1">
                <a:solidFill>
                  <a:srgbClr val="C00000"/>
                </a:solidFill>
              </a:rPr>
              <a:t>Источники формирования </a:t>
            </a: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3492500" y="188913"/>
            <a:ext cx="2663825" cy="504825"/>
          </a:xfrm>
          <a:prstGeom prst="rect">
            <a:avLst/>
          </a:prstGeom>
          <a:solidFill>
            <a:srgbClr val="FFFF00"/>
          </a:solidFill>
          <a:ln w="25400" algn="ctr"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pPr algn="ctr">
              <a:defRPr/>
            </a:pPr>
            <a:r>
              <a:rPr lang="ru-RU" sz="1400" b="1" dirty="0">
                <a:solidFill>
                  <a:srgbClr val="C00000"/>
                </a:solidFill>
                <a:latin typeface="+mn-lt"/>
              </a:rPr>
              <a:t>БЮДЖЕТ СЕЛЬСКОГО ПОСЕЛЕНИЯ</a:t>
            </a:r>
          </a:p>
        </p:txBody>
      </p:sp>
      <p:graphicFrame>
        <p:nvGraphicFramePr>
          <p:cNvPr id="13455" name="Group 143"/>
          <p:cNvGraphicFramePr>
            <a:graphicFrameLocks noGrp="1"/>
          </p:cNvGraphicFramePr>
          <p:nvPr/>
        </p:nvGraphicFramePr>
        <p:xfrm>
          <a:off x="250825" y="1773238"/>
          <a:ext cx="1944688" cy="457200"/>
        </p:xfrm>
        <a:graphic>
          <a:graphicData uri="http://schemas.openxmlformats.org/drawingml/2006/table">
            <a:tbl>
              <a:tblPr/>
              <a:tblGrid>
                <a:gridCol w="1944688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Налоговые и неналоговые доходы </a:t>
                      </a:r>
                    </a:p>
                  </a:txBody>
                  <a:tcPr marL="91452" marR="91452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408" name="Group 96"/>
          <p:cNvGraphicFramePr>
            <a:graphicFrameLocks noGrp="1"/>
          </p:cNvGraphicFramePr>
          <p:nvPr/>
        </p:nvGraphicFramePr>
        <p:xfrm>
          <a:off x="3348038" y="2565400"/>
          <a:ext cx="1665287" cy="2103438"/>
        </p:xfrm>
        <a:graphic>
          <a:graphicData uri="http://schemas.openxmlformats.org/drawingml/2006/table">
            <a:tbl>
              <a:tblPr/>
              <a:tblGrid>
                <a:gridCol w="1665287"/>
              </a:tblGrid>
              <a:tr h="2103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Дотации;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Субвенции на исполнение государственных полномочий;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Иные межбюджетные трансферты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L="91452" marR="91452"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413" name="Group 101"/>
          <p:cNvGraphicFramePr>
            <a:graphicFrameLocks noGrp="1"/>
          </p:cNvGraphicFramePr>
          <p:nvPr/>
        </p:nvGraphicFramePr>
        <p:xfrm>
          <a:off x="2843213" y="1773238"/>
          <a:ext cx="1657350" cy="457200"/>
        </p:xfrm>
        <a:graphic>
          <a:graphicData uri="http://schemas.openxmlformats.org/drawingml/2006/table">
            <a:tbl>
              <a:tblPr/>
              <a:tblGrid>
                <a:gridCol w="1657350"/>
              </a:tblGrid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Безвозмездные поступления</a:t>
                      </a:r>
                    </a:p>
                  </a:txBody>
                  <a:tcPr marL="91452" marR="9145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</a:tr>
            </a:tbl>
          </a:graphicData>
        </a:graphic>
      </p:graphicFrame>
      <p:sp>
        <p:nvSpPr>
          <p:cNvPr id="22550" name="TextBox 14"/>
          <p:cNvSpPr txBox="1">
            <a:spLocks noChangeArrowheads="1"/>
          </p:cNvSpPr>
          <p:nvPr/>
        </p:nvSpPr>
        <p:spPr bwMode="auto">
          <a:xfrm>
            <a:off x="6804025" y="188913"/>
            <a:ext cx="2017713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1400" b="1">
                <a:solidFill>
                  <a:srgbClr val="C00000"/>
                </a:solidFill>
              </a:rPr>
              <a:t>Направления использования</a:t>
            </a:r>
          </a:p>
        </p:txBody>
      </p:sp>
      <p:graphicFrame>
        <p:nvGraphicFramePr>
          <p:cNvPr id="13454" name="Group 142"/>
          <p:cNvGraphicFramePr>
            <a:graphicFrameLocks noGrp="1"/>
          </p:cNvGraphicFramePr>
          <p:nvPr/>
        </p:nvGraphicFramePr>
        <p:xfrm>
          <a:off x="5292725" y="1700213"/>
          <a:ext cx="3714750" cy="500062"/>
        </p:xfrm>
        <a:graphic>
          <a:graphicData uri="http://schemas.openxmlformats.org/drawingml/2006/table">
            <a:tbl>
              <a:tblPr/>
              <a:tblGrid>
                <a:gridCol w="3714750"/>
              </a:tblGrid>
              <a:tr h="5000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Arial" charset="0"/>
                        </a:rPr>
                        <a:t>Осуществление части государственных полномочий, переданных органам МСУ</a:t>
                      </a:r>
                    </a:p>
                  </a:txBody>
                  <a:tcPr marL="91454" marR="9145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22557" name="TextBox 17"/>
          <p:cNvSpPr txBox="1">
            <a:spLocks noChangeArrowheads="1"/>
          </p:cNvSpPr>
          <p:nvPr/>
        </p:nvSpPr>
        <p:spPr bwMode="auto">
          <a:xfrm>
            <a:off x="5292725" y="2205038"/>
            <a:ext cx="3714750" cy="8302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1714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ru-RU" altLang="ru-RU" sz="1200">
                <a:solidFill>
                  <a:srgbClr val="800080"/>
                </a:solidFill>
              </a:rPr>
              <a:t>Исполнение государственного полномочия на осуществление первичного воинского учета на территориях, где отсутствуют военные комиссариаты</a:t>
            </a:r>
          </a:p>
        </p:txBody>
      </p:sp>
      <p:graphicFrame>
        <p:nvGraphicFramePr>
          <p:cNvPr id="13456" name="Group 144"/>
          <p:cNvGraphicFramePr>
            <a:graphicFrameLocks noGrp="1"/>
          </p:cNvGraphicFramePr>
          <p:nvPr/>
        </p:nvGraphicFramePr>
        <p:xfrm>
          <a:off x="5292725" y="3068638"/>
          <a:ext cx="3714750" cy="528637"/>
        </p:xfrm>
        <a:graphic>
          <a:graphicData uri="http://schemas.openxmlformats.org/drawingml/2006/table">
            <a:tbl>
              <a:tblPr/>
              <a:tblGrid>
                <a:gridCol w="3714750"/>
              </a:tblGrid>
              <a:tr h="5286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Расходы связанные с обеспечением задач местного значения</a:t>
                      </a:r>
                    </a:p>
                  </a:txBody>
                  <a:tcPr marL="91409" marR="914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22564" name="TextBox 19"/>
          <p:cNvSpPr txBox="1">
            <a:spLocks noChangeArrowheads="1"/>
          </p:cNvSpPr>
          <p:nvPr/>
        </p:nvSpPr>
        <p:spPr bwMode="auto">
          <a:xfrm>
            <a:off x="5286375" y="3643313"/>
            <a:ext cx="3714750" cy="2492375"/>
          </a:xfrm>
          <a:prstGeom prst="rect">
            <a:avLst/>
          </a:prstGeom>
          <a:solidFill>
            <a:srgbClr val="DDDDD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1714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ru-RU" altLang="ru-RU" sz="1200" dirty="0">
                <a:solidFill>
                  <a:srgbClr val="996633"/>
                </a:solidFill>
              </a:rPr>
              <a:t>Содержание органов местного самоуправления;</a:t>
            </a:r>
          </a:p>
          <a:p>
            <a:pPr eaLnBrk="1" hangingPunct="1">
              <a:buFontTx/>
              <a:buChar char="•"/>
            </a:pPr>
            <a:r>
              <a:rPr lang="ru-RU" altLang="ru-RU" sz="1200" dirty="0">
                <a:solidFill>
                  <a:srgbClr val="996633"/>
                </a:solidFill>
              </a:rPr>
              <a:t>Благоустройство территории муниципального образования;</a:t>
            </a:r>
          </a:p>
          <a:p>
            <a:pPr eaLnBrk="1" hangingPunct="1">
              <a:buFontTx/>
              <a:buChar char="•"/>
            </a:pPr>
            <a:r>
              <a:rPr lang="ru-RU" altLang="ru-RU" sz="1200" dirty="0">
                <a:solidFill>
                  <a:srgbClr val="996633"/>
                </a:solidFill>
              </a:rPr>
              <a:t>Расходы на исполнение полномочия по опубликованию муниципальных правовых актов, иной официальной информации в печатном СМИ;</a:t>
            </a:r>
          </a:p>
          <a:p>
            <a:pPr eaLnBrk="1" hangingPunct="1">
              <a:buFontTx/>
              <a:buChar char="•"/>
            </a:pPr>
            <a:r>
              <a:rPr lang="ru-RU" altLang="ru-RU" sz="1200" dirty="0">
                <a:solidFill>
                  <a:srgbClr val="996633"/>
                </a:solidFill>
              </a:rPr>
              <a:t>Обеспечение первичных мер пожарной безопасности</a:t>
            </a:r>
          </a:p>
          <a:p>
            <a:pPr eaLnBrk="1" hangingPunct="1">
              <a:buFontTx/>
              <a:buChar char="•"/>
            </a:pPr>
            <a:r>
              <a:rPr lang="ru-RU" altLang="ru-RU" sz="1200" dirty="0">
                <a:solidFill>
                  <a:srgbClr val="996633"/>
                </a:solidFill>
              </a:rPr>
              <a:t>Содержание сетей уличного освещения</a:t>
            </a:r>
          </a:p>
          <a:p>
            <a:pPr eaLnBrk="1" hangingPunct="1">
              <a:buFontTx/>
              <a:buChar char="•"/>
            </a:pPr>
            <a:r>
              <a:rPr lang="ru-RU" altLang="ru-RU" sz="1200" dirty="0">
                <a:solidFill>
                  <a:srgbClr val="996633"/>
                </a:solidFill>
              </a:rPr>
              <a:t>Расходы на обеспечение деятельности МБУК </a:t>
            </a:r>
            <a:r>
              <a:rPr lang="ru-RU" altLang="ru-RU" sz="1200" dirty="0" smtClean="0">
                <a:solidFill>
                  <a:srgbClr val="996633"/>
                </a:solidFill>
              </a:rPr>
              <a:t>«Вольно-Донской СДК</a:t>
            </a:r>
            <a:r>
              <a:rPr lang="ru-RU" altLang="ru-RU" sz="1200" dirty="0">
                <a:solidFill>
                  <a:srgbClr val="996633"/>
                </a:solidFill>
              </a:rPr>
              <a:t>»</a:t>
            </a:r>
          </a:p>
        </p:txBody>
      </p:sp>
      <p:graphicFrame>
        <p:nvGraphicFramePr>
          <p:cNvPr id="13441" name="Group 129"/>
          <p:cNvGraphicFramePr>
            <a:graphicFrameLocks noGrp="1"/>
          </p:cNvGraphicFramePr>
          <p:nvPr/>
        </p:nvGraphicFramePr>
        <p:xfrm>
          <a:off x="179388" y="4922838"/>
          <a:ext cx="3600450" cy="1189037"/>
        </p:xfrm>
        <a:graphic>
          <a:graphicData uri="http://schemas.openxmlformats.org/drawingml/2006/table">
            <a:tbl>
              <a:tblPr/>
              <a:tblGrid>
                <a:gridCol w="3600450"/>
              </a:tblGrid>
              <a:tr h="11890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местные налоги и сборы: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налог на имущество физических лиц;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 -</a:t>
                      </a: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единый сельскохозяйственный налог;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-земельный налог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ru-RU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52" marR="91452" marT="45644" marB="456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</a:tr>
            </a:tbl>
          </a:graphicData>
        </a:graphic>
      </p:graphicFrame>
      <p:sp>
        <p:nvSpPr>
          <p:cNvPr id="22571" name="AutoShape 80"/>
          <p:cNvSpPr>
            <a:spLocks noChangeArrowheads="1"/>
          </p:cNvSpPr>
          <p:nvPr/>
        </p:nvSpPr>
        <p:spPr bwMode="auto">
          <a:xfrm rot="3021349">
            <a:off x="1547813" y="1268413"/>
            <a:ext cx="431800" cy="431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72" name="Oval 82"/>
          <p:cNvSpPr>
            <a:spLocks noChangeArrowheads="1"/>
          </p:cNvSpPr>
          <p:nvPr/>
        </p:nvSpPr>
        <p:spPr bwMode="auto">
          <a:xfrm>
            <a:off x="1908175" y="836613"/>
            <a:ext cx="1439863" cy="504825"/>
          </a:xfrm>
          <a:prstGeom prst="ellipse">
            <a:avLst/>
          </a:prstGeom>
          <a:solidFill>
            <a:schemeClr val="accent1"/>
          </a:solidFill>
          <a:ln w="9525">
            <a:round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altLang="ru-RU">
              <a:solidFill>
                <a:srgbClr val="000000"/>
              </a:solidFill>
            </a:endParaRPr>
          </a:p>
          <a:p>
            <a:pPr algn="ctr" eaLnBrk="1" hangingPunct="1"/>
            <a:r>
              <a:rPr lang="ru-RU" altLang="ru-RU" b="1">
                <a:solidFill>
                  <a:srgbClr val="800000"/>
                </a:solidFill>
              </a:rPr>
              <a:t>Доходы</a:t>
            </a:r>
          </a:p>
          <a:p>
            <a:pPr algn="ctr" eaLnBrk="1" hangingPunct="1"/>
            <a:endParaRPr lang="ru-RU" altLang="ru-RU" b="1">
              <a:solidFill>
                <a:srgbClr val="800000"/>
              </a:solidFill>
            </a:endParaRPr>
          </a:p>
        </p:txBody>
      </p:sp>
      <p:sp>
        <p:nvSpPr>
          <p:cNvPr id="22573" name="Oval 86"/>
          <p:cNvSpPr>
            <a:spLocks noChangeArrowheads="1"/>
          </p:cNvSpPr>
          <p:nvPr/>
        </p:nvSpPr>
        <p:spPr bwMode="auto">
          <a:xfrm>
            <a:off x="6156325" y="908050"/>
            <a:ext cx="1439863" cy="504825"/>
          </a:xfrm>
          <a:prstGeom prst="ellipse">
            <a:avLst/>
          </a:prstGeom>
          <a:solidFill>
            <a:schemeClr val="accent1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altLang="ru-RU">
              <a:solidFill>
                <a:srgbClr val="000000"/>
              </a:solidFill>
            </a:endParaRPr>
          </a:p>
          <a:p>
            <a:pPr algn="ctr" eaLnBrk="1" hangingPunct="1"/>
            <a:r>
              <a:rPr lang="ru-RU" altLang="ru-RU" b="1">
                <a:solidFill>
                  <a:srgbClr val="800000"/>
                </a:solidFill>
              </a:rPr>
              <a:t>Расходы</a:t>
            </a:r>
          </a:p>
          <a:p>
            <a:pPr algn="ctr" eaLnBrk="1" hangingPunct="1"/>
            <a:endParaRPr lang="ru-RU" altLang="ru-RU" b="1">
              <a:solidFill>
                <a:srgbClr val="800000"/>
              </a:solidFill>
            </a:endParaRPr>
          </a:p>
        </p:txBody>
      </p:sp>
      <p:sp>
        <p:nvSpPr>
          <p:cNvPr id="22574" name="AutoShape 87"/>
          <p:cNvSpPr>
            <a:spLocks noChangeArrowheads="1"/>
          </p:cNvSpPr>
          <p:nvPr/>
        </p:nvSpPr>
        <p:spPr bwMode="auto">
          <a:xfrm rot="-2651021">
            <a:off x="3249613" y="1273175"/>
            <a:ext cx="358775" cy="477838"/>
          </a:xfrm>
          <a:prstGeom prst="downArrow">
            <a:avLst>
              <a:gd name="adj1" fmla="val 50000"/>
              <a:gd name="adj2" fmla="val 3329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2351" name="Group 63"/>
          <p:cNvGraphicFramePr>
            <a:graphicFrameLocks noGrp="1"/>
          </p:cNvGraphicFramePr>
          <p:nvPr/>
        </p:nvGraphicFramePr>
        <p:xfrm>
          <a:off x="179388" y="2565400"/>
          <a:ext cx="2952750" cy="2087563"/>
        </p:xfrm>
        <a:graphic>
          <a:graphicData uri="http://schemas.openxmlformats.org/drawingml/2006/table">
            <a:tbl>
              <a:tblPr/>
              <a:tblGrid>
                <a:gridCol w="2952750"/>
              </a:tblGrid>
              <a:tr h="2087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федеральные налоги и сборы, налоги, предусмотренные специальными налоговыми режимами: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налог на доходы физических лиц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1452" marR="91452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</a:tr>
            </a:tbl>
          </a:graphicData>
        </a:graphic>
      </p:graphicFrame>
      <p:sp>
        <p:nvSpPr>
          <p:cNvPr id="22581" name="AutoShape 100"/>
          <p:cNvSpPr>
            <a:spLocks noChangeArrowheads="1"/>
          </p:cNvSpPr>
          <p:nvPr/>
        </p:nvSpPr>
        <p:spPr bwMode="auto">
          <a:xfrm>
            <a:off x="3924300" y="2276475"/>
            <a:ext cx="287338" cy="2159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82" name="AutoShape 103"/>
          <p:cNvSpPr>
            <a:spLocks noChangeArrowheads="1"/>
          </p:cNvSpPr>
          <p:nvPr/>
        </p:nvSpPr>
        <p:spPr bwMode="auto">
          <a:xfrm>
            <a:off x="1042988" y="2276475"/>
            <a:ext cx="287337" cy="2159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83" name="AutoShape 147"/>
          <p:cNvSpPr>
            <a:spLocks noChangeArrowheads="1"/>
          </p:cNvSpPr>
          <p:nvPr/>
        </p:nvSpPr>
        <p:spPr bwMode="auto">
          <a:xfrm>
            <a:off x="6804025" y="1484313"/>
            <a:ext cx="287338" cy="2159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3"/>
          <p:cNvSpPr txBox="1">
            <a:spLocks noChangeArrowheads="1"/>
          </p:cNvSpPr>
          <p:nvPr/>
        </p:nvSpPr>
        <p:spPr bwMode="auto">
          <a:xfrm>
            <a:off x="2698750" y="476250"/>
            <a:ext cx="3744913" cy="925513"/>
          </a:xfrm>
          <a:prstGeom prst="rect">
            <a:avLst/>
          </a:prstGeom>
          <a:solidFill>
            <a:srgbClr val="00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FF"/>
            </a:extrusionClr>
          </a:sp3d>
        </p:spPr>
        <p:txBody>
          <a:bodyPr>
            <a:spAutoFit/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chemeClr val="accent2"/>
                </a:solidFill>
              </a:rPr>
              <a:t>Доходы бюджета </a:t>
            </a:r>
          </a:p>
          <a:p>
            <a:pPr algn="ctr" eaLnBrk="1" hangingPunct="1"/>
            <a:r>
              <a:rPr lang="ru-RU" altLang="ru-RU" b="1">
                <a:solidFill>
                  <a:schemeClr val="accent2"/>
                </a:solidFill>
              </a:rPr>
              <a:t>сельского поселения, </a:t>
            </a:r>
          </a:p>
          <a:p>
            <a:pPr algn="ctr" eaLnBrk="1" hangingPunct="1"/>
            <a:r>
              <a:rPr lang="ru-RU" altLang="ru-RU" b="1">
                <a:solidFill>
                  <a:schemeClr val="accent2"/>
                </a:solidFill>
              </a:rPr>
              <a:t>тыс.руб.</a:t>
            </a:r>
          </a:p>
        </p:txBody>
      </p:sp>
      <p:graphicFrame>
        <p:nvGraphicFramePr>
          <p:cNvPr id="4" name="Group 72"/>
          <p:cNvGraphicFramePr>
            <a:graphicFrameLocks noGrp="1"/>
          </p:cNvGraphicFramePr>
          <p:nvPr/>
        </p:nvGraphicFramePr>
        <p:xfrm>
          <a:off x="539750" y="1773238"/>
          <a:ext cx="7686675" cy="4578403"/>
        </p:xfrm>
        <a:graphic>
          <a:graphicData uri="http://schemas.openxmlformats.org/drawingml/2006/table">
            <a:tbl>
              <a:tblPr/>
              <a:tblGrid>
                <a:gridCol w="2663825"/>
                <a:gridCol w="1206500"/>
                <a:gridCol w="1225550"/>
                <a:gridCol w="1295400"/>
                <a:gridCol w="1295400"/>
              </a:tblGrid>
              <a:tr h="6707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Доходы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2022г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2023г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2024г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2025г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6619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Налоговые и неналоговые доходы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4752,8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4573,3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4659,6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4749,1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8064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 том числе: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- налог на доходы физических лиц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1807,2</a:t>
                      </a: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1525,6</a:t>
                      </a: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1600,6</a:t>
                      </a: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1678,3</a:t>
                      </a: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589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-единый сельскохозяйственный  налог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248,7</a:t>
                      </a: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283,4</a:t>
                      </a: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294,7</a:t>
                      </a: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306,5</a:t>
                      </a: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653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-налог на имущество физических лиц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143,1</a:t>
                      </a: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180,0</a:t>
                      </a: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180,0</a:t>
                      </a: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180,0</a:t>
                      </a: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-земельный налог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2552,9</a:t>
                      </a: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2584,0</a:t>
                      </a: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2584,0</a:t>
                      </a: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2584,0</a:t>
                      </a: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89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Безвозмездные поступления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7728,9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7981,9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6115,0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5520,0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6401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Всего доходов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12481,7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12555,2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10774,6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10269,1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1_Специальное оформление">
  <a:themeElements>
    <a:clrScheme name="1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2553</TotalTime>
  <Words>938</Words>
  <Application>Microsoft Office PowerPoint</Application>
  <PresentationFormat>Экран (4:3)</PresentationFormat>
  <Paragraphs>235</Paragraphs>
  <Slides>13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1_Специальное оформление</vt:lpstr>
      <vt:lpstr>Остин</vt:lpstr>
      <vt:lpstr>Слайд 1</vt:lpstr>
      <vt:lpstr> </vt:lpstr>
      <vt:lpstr>Этапы составления и утверждения  бюджета сельского поселения </vt:lpstr>
      <vt:lpstr>Документы, на основании которых составляется проект бюджета сельского поселения  </vt:lpstr>
      <vt:lpstr>Слайд 5</vt:lpstr>
      <vt:lpstr>Основные направления бюджетной и налоговой политики на 2023 – 2025  года</vt:lpstr>
      <vt:lpstr>Сбалансированность бюджета</vt:lpstr>
      <vt:lpstr>Слайд 8</vt:lpstr>
      <vt:lpstr>Слайд 9</vt:lpstr>
      <vt:lpstr>Слайд 10</vt:lpstr>
      <vt:lpstr>Слайд 11</vt:lpstr>
      <vt:lpstr>Муниципальные программы  Вольно-Донского сельского поселения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trofimova_ey</dc:creator>
  <cp:lastModifiedBy>user</cp:lastModifiedBy>
  <cp:revision>235</cp:revision>
  <cp:lastPrinted>2013-10-03T09:30:52Z</cp:lastPrinted>
  <dcterms:created xsi:type="dcterms:W3CDTF">2011-01-26T13:13:38Z</dcterms:created>
  <dcterms:modified xsi:type="dcterms:W3CDTF">2023-01-23T11:17:34Z</dcterms:modified>
</cp:coreProperties>
</file>