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8001,8 </a:t>
          </a:r>
          <a:r>
            <a:rPr lang="ru-RU" sz="14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920,4 тыс. рублей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11,5 %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69,9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0,9%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2,0 тыс. рублей 0,02% 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68,6 тыс.рублей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0,9%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иные расходы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0,0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0,0 %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Образование 0,0 тыс. рублей    0,0%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3930,9 тыс. рублей  49,0%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10,0 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0,1 %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3000,0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37,4%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655" custLinFactNeighborY="-139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9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9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9" custScaleX="145447" custScaleY="145447" custRadScaleRad="127669" custRadScaleInc="-230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9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9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9" custScaleX="150284" custScaleY="145446" custRadScaleRad="149118" custRadScaleInc="-608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2" presStyleCnt="9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2" presStyleCnt="9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2" presStyleCnt="9" custScaleX="145447" custScaleY="145447" custRadScaleRad="122768" custRadScaleInc="-174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3" presStyleCnt="9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3" presStyleCnt="9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3" presStyleCnt="9" custScaleX="145447" custScaleY="145447" custRadScaleRad="142096" custRadScaleInc="-200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9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9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9" custScaleX="145447" custScaleY="145447" custRadScaleRad="135244" custRadScaleInc="-226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9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9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9" custScaleX="145447" custScaleY="145447" custRadScaleRad="77906" custRadScaleInc="-233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6" presStyleCnt="9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6" presStyleCnt="9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6" presStyleCnt="9" custScaleX="145447" custScaleY="145447" custRadScaleRad="80972" custRadScaleInc="-125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7" presStyleCnt="9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7" presStyleCnt="9" custScaleX="145447" custScaleY="145447" custRadScaleRad="142513" custRadScaleInc="-16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8" presStyleCnt="9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8" presStyleCnt="9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8" presStyleCnt="9" custScaleX="145447" custScaleY="122198" custRadScaleRad="92699" custRadScaleInc="19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D015EBAF-0B0F-4D0A-8F07-38D39946D720}" srcId="{B179D74B-D7BA-4ED1-A72F-D0DA76E8417A}" destId="{C6A1BDBE-B799-45DE-8DF1-D0A56A293435}" srcOrd="3" destOrd="0" parTransId="{7FE7A46F-F120-46C2-8441-BB1D9BA17B40}" sibTransId="{B358B0F7-9D28-4C8F-9C22-734A2FEDCC8D}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67B53CC9-EAD6-4807-A826-60948956F288}" srcId="{B179D74B-D7BA-4ED1-A72F-D0DA76E8417A}" destId="{D3913F27-E24C-40CD-AFE9-DDAE93138E32}" srcOrd="6" destOrd="0" parTransId="{F986B101-2D04-4E3D-8735-12066002DCA2}" sibTransId="{CB8E9DCB-886A-4917-B75A-D6CABEF1A2D5}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FFD0EAF9-CB59-4AD3-8F32-FEEC2B34FF71}" type="presOf" srcId="{84FA42E0-3171-4CBA-9E87-E80A4C844FE3}" destId="{5A8679B6-7689-4D75-A7A5-C24CDE107484}" srcOrd="0" destOrd="0" presId="urn:microsoft.com/office/officeart/2005/8/layout/radial1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E749FE3B-5A81-499E-88B4-D5EA890237F0}" type="presOf" srcId="{1B234536-2071-46C6-A491-AF4B1A3F9FEB}" destId="{30E7B6AA-B589-42F5-B263-2F67E7BFE06E}" srcOrd="0" destOrd="0" presId="urn:microsoft.com/office/officeart/2005/8/layout/radial1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452DE7E2-BFBD-4189-B0C1-D4F58042CF44}" srcId="{B179D74B-D7BA-4ED1-A72F-D0DA76E8417A}" destId="{052F7232-50DC-44E8-9F5D-8FEEAEB86E33}" srcOrd="7" destOrd="0" parTransId="{A2E5F42E-C718-432A-8A41-71BF82BBE18E}" sibTransId="{71ADD2D1-68BE-4C39-A17E-3E7AC1D147F0}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8D717946-6083-4912-87AC-0536EA9D9C70}" type="presOf" srcId="{11E86306-1FA3-4165-81CF-E5CFBAACAB41}" destId="{6C400A76-512C-4622-ABC7-4A7262143CD7}" srcOrd="1" destOrd="0" presId="urn:microsoft.com/office/officeart/2005/8/layout/radial1"/>
    <dgm:cxn modelId="{5C093997-D48A-483D-B449-3F194C5A8B02}" type="presOf" srcId="{8AB6F3CB-D047-4C8E-B920-0BDFB57A2588}" destId="{62ECBD28-2110-4395-8718-5D140BE52464}" srcOrd="1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94179C15-8BCE-4648-878D-2FDA92C3F688}" srcId="{B179D74B-D7BA-4ED1-A72F-D0DA76E8417A}" destId="{1B234536-2071-46C6-A491-AF4B1A3F9FEB}" srcOrd="2" destOrd="0" parTransId="{11E86306-1FA3-4165-81CF-E5CFBAACAB41}" sibTransId="{1EE3D30F-5CA2-4829-8D39-76AE15AD5942}"/>
    <dgm:cxn modelId="{1B2D08A9-FD2B-4C26-B84F-A6C6038E479D}" srcId="{B179D74B-D7BA-4ED1-A72F-D0DA76E8417A}" destId="{C3B366E1-35BE-4501-9211-79E56F24F0B1}" srcOrd="8" destOrd="0" parTransId="{4199C120-FE21-41AC-9A33-F6885A63D66E}" sibTransId="{AB4F022C-2B6F-4D5A-8949-0266BBDB6FAD}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D63CB29F-4316-4B62-BC77-FCCDAC77F8E5}" type="presOf" srcId="{8AB6F3CB-D047-4C8E-B920-0BDFB57A2588}" destId="{1BB1C879-ADD1-46CE-9D67-364F5ECE1CD3}" srcOrd="0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B0C94B8E-449A-4538-9366-6B6078E188CA}" type="presOf" srcId="{11E86306-1FA3-4165-81CF-E5CFBAACAB41}" destId="{D23AFAD6-9784-476C-B26A-F6CCAEF2A753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190BA80E-1E6A-4E4D-BFA6-93EBE0979FDD}" type="presParOf" srcId="{FC4E895A-5CB6-4776-9D34-BC12EF08CF61}" destId="{D23AFAD6-9784-476C-B26A-F6CCAEF2A753}" srcOrd="5" destOrd="0" presId="urn:microsoft.com/office/officeart/2005/8/layout/radial1"/>
    <dgm:cxn modelId="{350FE83E-BFD4-4E94-BE44-ED2A929942FF}" type="presParOf" srcId="{D23AFAD6-9784-476C-B26A-F6CCAEF2A753}" destId="{6C400A76-512C-4622-ABC7-4A7262143CD7}" srcOrd="0" destOrd="0" presId="urn:microsoft.com/office/officeart/2005/8/layout/radial1"/>
    <dgm:cxn modelId="{F97A6A0D-67CD-4C32-96B6-1A0BF57ED31A}" type="presParOf" srcId="{FC4E895A-5CB6-4776-9D34-BC12EF08CF61}" destId="{30E7B6AA-B589-42F5-B263-2F67E7BFE06E}" srcOrd="6" destOrd="0" presId="urn:microsoft.com/office/officeart/2005/8/layout/radial1"/>
    <dgm:cxn modelId="{342FAD68-2895-4720-A1BA-032BC4934D6F}" type="presParOf" srcId="{FC4E895A-5CB6-4776-9D34-BC12EF08CF61}" destId="{6CE479B8-58DF-48DD-AC0B-D0C5FC6877CB}" srcOrd="7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8" destOrd="0" presId="urn:microsoft.com/office/officeart/2005/8/layout/radial1"/>
    <dgm:cxn modelId="{C20ABE38-1CE8-41E2-B6BB-4232EF69D615}" type="presParOf" srcId="{FC4E895A-5CB6-4776-9D34-BC12EF08CF61}" destId="{1BB1C879-ADD1-46CE-9D67-364F5ECE1CD3}" srcOrd="9" destOrd="0" presId="urn:microsoft.com/office/officeart/2005/8/layout/radial1"/>
    <dgm:cxn modelId="{3DD0003A-976C-45B7-BCBE-D01D03B5B33A}" type="presParOf" srcId="{1BB1C879-ADD1-46CE-9D67-364F5ECE1CD3}" destId="{62ECBD28-2110-4395-8718-5D140BE52464}" srcOrd="0" destOrd="0" presId="urn:microsoft.com/office/officeart/2005/8/layout/radial1"/>
    <dgm:cxn modelId="{F3D0B0FF-B783-4167-BBA3-9159B7E4D2A5}" type="presParOf" srcId="{FC4E895A-5CB6-4776-9D34-BC12EF08CF61}" destId="{5A8679B6-7689-4D75-A7A5-C24CDE107484}" srcOrd="10" destOrd="0" presId="urn:microsoft.com/office/officeart/2005/8/layout/radial1"/>
    <dgm:cxn modelId="{872EEA37-470F-4CF0-B1D2-EDBF0D5ECA0F}" type="presParOf" srcId="{FC4E895A-5CB6-4776-9D34-BC12EF08CF61}" destId="{A5A442AC-CDA8-474B-92EE-3D632F0EC957}" srcOrd="11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12" destOrd="0" presId="urn:microsoft.com/office/officeart/2005/8/layout/radial1"/>
    <dgm:cxn modelId="{FB26BC09-5A40-42AB-BD45-45E633CF3FFF}" type="presParOf" srcId="{FC4E895A-5CB6-4776-9D34-BC12EF08CF61}" destId="{E5D811FC-7971-4430-8A28-1798A91448B2}" srcOrd="13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4" destOrd="0" presId="urn:microsoft.com/office/officeart/2005/8/layout/radial1"/>
    <dgm:cxn modelId="{AADE3A10-990B-4595-8220-63F085F35129}" type="presParOf" srcId="{FC4E895A-5CB6-4776-9D34-BC12EF08CF61}" destId="{BC211171-4868-4B1B-8C84-7AFE7DA92B72}" srcOrd="15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6" destOrd="0" presId="urn:microsoft.com/office/officeart/2005/8/layout/radial1"/>
    <dgm:cxn modelId="{698E30B4-36A9-4AA7-B5F3-F80BDB2ABF6E}" type="presParOf" srcId="{FC4E895A-5CB6-4776-9D34-BC12EF08CF61}" destId="{38A04AD7-3C30-42FD-9169-981E636C19E5}" srcOrd="17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#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1258,3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9079,8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X="-200000" custLinFactNeighborX="-269610" custLinFactNeighborY="-17764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59812" y="2215714"/>
          <a:ext cx="3082348" cy="1190413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8001,8 </a:t>
          </a:r>
          <a:r>
            <a:rPr lang="ru-RU" sz="1400" kern="12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059812" y="2215714"/>
        <a:ext cx="3082348" cy="1190413"/>
      </dsp:txXfrm>
    </dsp:sp>
    <dsp:sp modelId="{2CB797D3-131D-4B40-8D1C-3C0BCCD4E26A}">
      <dsp:nvSpPr>
        <dsp:cNvPr id="0" name=""/>
        <dsp:cNvSpPr/>
      </dsp:nvSpPr>
      <dsp:spPr>
        <a:xfrm rot="13399467">
          <a:off x="2986311" y="1839295"/>
          <a:ext cx="1193255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193255" y="1144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3399467">
        <a:off x="3553107" y="1820909"/>
        <a:ext cx="59662" cy="59662"/>
      </dsp:txXfrm>
    </dsp:sp>
    <dsp:sp modelId="{9F81A141-1B04-4A03-B238-37F7A90993F2}">
      <dsp:nvSpPr>
        <dsp:cNvPr id="0" name=""/>
        <dsp:cNvSpPr/>
      </dsp:nvSpPr>
      <dsp:spPr>
        <a:xfrm>
          <a:off x="1688015" y="15458"/>
          <a:ext cx="1691352" cy="1691352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920,4 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11,5 %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688015" y="15458"/>
        <a:ext cx="1691352" cy="1691352"/>
      </dsp:txXfrm>
    </dsp:sp>
    <dsp:sp modelId="{09F81971-61A1-4CB0-8EEA-38BD69D84A68}">
      <dsp:nvSpPr>
        <dsp:cNvPr id="0" name=""/>
        <dsp:cNvSpPr/>
      </dsp:nvSpPr>
      <dsp:spPr>
        <a:xfrm rot="11290184">
          <a:off x="2166681" y="2521404"/>
          <a:ext cx="994759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994759" y="1144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1290184">
        <a:off x="2639191" y="2507981"/>
        <a:ext cx="49737" cy="49737"/>
      </dsp:txXfrm>
    </dsp:sp>
    <dsp:sp modelId="{B4689F4D-C616-4B5A-AB08-969AFEC6F29C}">
      <dsp:nvSpPr>
        <dsp:cNvPr id="0" name=""/>
        <dsp:cNvSpPr/>
      </dsp:nvSpPr>
      <dsp:spPr>
        <a:xfrm>
          <a:off x="433586" y="1492411"/>
          <a:ext cx="1747600" cy="1691340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69,9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0,9%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33586" y="1492411"/>
        <a:ext cx="1747600" cy="1691340"/>
      </dsp:txXfrm>
    </dsp:sp>
    <dsp:sp modelId="{D23AFAD6-9784-476C-B26A-F6CCAEF2A753}">
      <dsp:nvSpPr>
        <dsp:cNvPr id="0" name=""/>
        <dsp:cNvSpPr/>
      </dsp:nvSpPr>
      <dsp:spPr>
        <a:xfrm rot="18888303">
          <a:off x="4996027" y="1866737"/>
          <a:ext cx="1062743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062743" y="1144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8888303">
        <a:off x="5500830" y="1851614"/>
        <a:ext cx="53137" cy="53137"/>
      </dsp:txXfrm>
    </dsp:sp>
    <dsp:sp modelId="{30E7B6AA-B589-42F5-B263-2F67E7BFE06E}">
      <dsp:nvSpPr>
        <dsp:cNvPr id="0" name=""/>
        <dsp:cNvSpPr/>
      </dsp:nvSpPr>
      <dsp:spPr>
        <a:xfrm>
          <a:off x="5652124" y="55479"/>
          <a:ext cx="1691352" cy="1691352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2,0 тыс. рублей 0,02% 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652124" y="55479"/>
        <a:ext cx="1691352" cy="1691352"/>
      </dsp:txXfrm>
    </dsp:sp>
    <dsp:sp modelId="{6CE479B8-58DF-48DD-AC0B-D0C5FC6877CB}">
      <dsp:nvSpPr>
        <dsp:cNvPr id="0" name=""/>
        <dsp:cNvSpPr/>
      </dsp:nvSpPr>
      <dsp:spPr>
        <a:xfrm rot="20997387">
          <a:off x="5995391" y="2477575"/>
          <a:ext cx="846205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846205" y="1144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20997387">
        <a:off x="6397339" y="2467866"/>
        <a:ext cx="42310" cy="42310"/>
      </dsp:txXfrm>
    </dsp:sp>
    <dsp:sp modelId="{A6529843-AF44-44C9-93DF-E3B0991FDD04}">
      <dsp:nvSpPr>
        <dsp:cNvPr id="0" name=""/>
        <dsp:cNvSpPr/>
      </dsp:nvSpPr>
      <dsp:spPr>
        <a:xfrm>
          <a:off x="6822154" y="1422074"/>
          <a:ext cx="1691352" cy="1691352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68,6 тыс.рублей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0,9%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822154" y="1422074"/>
        <a:ext cx="1691352" cy="1691352"/>
      </dsp:txXfrm>
    </dsp:sp>
    <dsp:sp modelId="{1BB1C879-ADD1-46CE-9D67-364F5ECE1CD3}">
      <dsp:nvSpPr>
        <dsp:cNvPr id="0" name=""/>
        <dsp:cNvSpPr/>
      </dsp:nvSpPr>
      <dsp:spPr>
        <a:xfrm rot="1504964">
          <a:off x="5532788" y="3479067"/>
          <a:ext cx="1040219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040219" y="1144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504964">
        <a:off x="6026892" y="3464507"/>
        <a:ext cx="52010" cy="52010"/>
      </dsp:txXfrm>
    </dsp:sp>
    <dsp:sp modelId="{5A8679B6-7689-4D75-A7A5-C24CDE107484}">
      <dsp:nvSpPr>
        <dsp:cNvPr id="0" name=""/>
        <dsp:cNvSpPr/>
      </dsp:nvSpPr>
      <dsp:spPr>
        <a:xfrm>
          <a:off x="6444209" y="3223829"/>
          <a:ext cx="1691352" cy="1691352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иные расходы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0,0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0,0 %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444209" y="3223829"/>
        <a:ext cx="1691352" cy="1691352"/>
      </dsp:txXfrm>
    </dsp:sp>
    <dsp:sp modelId="{A5A442AC-CDA8-474B-92EE-3D632F0EC957}">
      <dsp:nvSpPr>
        <dsp:cNvPr id="0" name=""/>
        <dsp:cNvSpPr/>
      </dsp:nvSpPr>
      <dsp:spPr>
        <a:xfrm rot="3857376">
          <a:off x="4820062" y="3484400"/>
          <a:ext cx="221418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221418" y="1144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3857376">
        <a:off x="4925236" y="3490310"/>
        <a:ext cx="11070" cy="11070"/>
      </dsp:txXfrm>
    </dsp:sp>
    <dsp:sp modelId="{D418F6EB-147F-4047-B751-E8166DE58772}">
      <dsp:nvSpPr>
        <dsp:cNvPr id="0" name=""/>
        <dsp:cNvSpPr/>
      </dsp:nvSpPr>
      <dsp:spPr>
        <a:xfrm>
          <a:off x="4499997" y="3511871"/>
          <a:ext cx="1691352" cy="1691352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0,0 тыс. рублей    0,0%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499997" y="3511871"/>
        <a:ext cx="1691352" cy="1691352"/>
      </dsp:txXfrm>
    </dsp:sp>
    <dsp:sp modelId="{E5D811FC-7971-4430-8A28-1798A91448B2}">
      <dsp:nvSpPr>
        <dsp:cNvPr id="0" name=""/>
        <dsp:cNvSpPr/>
      </dsp:nvSpPr>
      <dsp:spPr>
        <a:xfrm rot="7535692">
          <a:off x="3982890" y="3479793"/>
          <a:ext cx="262258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262258" y="1144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7535692">
        <a:off x="4107462" y="3484682"/>
        <a:ext cx="13112" cy="13112"/>
      </dsp:txXfrm>
    </dsp:sp>
    <dsp:sp modelId="{B73BB58B-01B7-42F4-9905-9F1B2B2B2E86}">
      <dsp:nvSpPr>
        <dsp:cNvPr id="0" name=""/>
        <dsp:cNvSpPr/>
      </dsp:nvSpPr>
      <dsp:spPr>
        <a:xfrm>
          <a:off x="2699793" y="3439854"/>
          <a:ext cx="1691352" cy="1691352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3930,9 тыс. рублей  49,0%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99793" y="3439854"/>
        <a:ext cx="1691352" cy="1691352"/>
      </dsp:txXfrm>
    </dsp:sp>
    <dsp:sp modelId="{BC211171-4868-4B1B-8C84-7AFE7DA92B72}">
      <dsp:nvSpPr>
        <dsp:cNvPr id="0" name=""/>
        <dsp:cNvSpPr/>
      </dsp:nvSpPr>
      <dsp:spPr>
        <a:xfrm rot="9370601">
          <a:off x="2411055" y="3495405"/>
          <a:ext cx="1227571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227571" y="1144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9370601">
        <a:off x="2994151" y="3476161"/>
        <a:ext cx="61378" cy="61378"/>
      </dsp:txXfrm>
    </dsp:sp>
    <dsp:sp modelId="{9779251D-D94F-458D-8625-FA8430489ABD}">
      <dsp:nvSpPr>
        <dsp:cNvPr id="0" name=""/>
        <dsp:cNvSpPr/>
      </dsp:nvSpPr>
      <dsp:spPr>
        <a:xfrm>
          <a:off x="844055" y="3250676"/>
          <a:ext cx="1691352" cy="1691352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10,0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0,1 %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844055" y="3250676"/>
        <a:ext cx="1691352" cy="1691352"/>
      </dsp:txXfrm>
    </dsp:sp>
    <dsp:sp modelId="{38A04AD7-3C30-42FD-9169-981E636C19E5}">
      <dsp:nvSpPr>
        <dsp:cNvPr id="0" name=""/>
        <dsp:cNvSpPr/>
      </dsp:nvSpPr>
      <dsp:spPr>
        <a:xfrm rot="16120315">
          <a:off x="4208823" y="1834598"/>
          <a:ext cx="739587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739587" y="1144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6120315">
        <a:off x="4560127" y="1827554"/>
        <a:ext cx="36979" cy="36979"/>
      </dsp:txXfrm>
    </dsp:sp>
    <dsp:sp modelId="{21AB2C71-7445-44F1-88DA-8920B87614F7}">
      <dsp:nvSpPr>
        <dsp:cNvPr id="0" name=""/>
        <dsp:cNvSpPr/>
      </dsp:nvSpPr>
      <dsp:spPr>
        <a:xfrm>
          <a:off x="3707901" y="55486"/>
          <a:ext cx="1691352" cy="142099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3000,0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37,4%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707901" y="55486"/>
        <a:ext cx="1691352" cy="14209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153926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9079,8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828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1334907" y="2163361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1258,3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9959" y="2272710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1B47024-B732-422D-B451-4A8B30A21210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7E14C9-B059-48FF-AFBD-52E1C4E75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FAE57B-EEFA-4DFF-996D-C9AB8CBDE04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B64E2-4898-4D3D-9155-83939E897A6B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5C6F2-2F19-4306-9093-E251F5B3D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36A1E-A625-4610-946C-295B14F9D40E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CCDA7-2D47-4C1C-88EA-4537599E3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D930-6C24-4B3B-B3C2-04637EC742D5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B09C7-F0F0-4C1D-B8A5-778151DA4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ED675-9BE6-4252-ABC9-5F5D31F0C5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1B6B-7715-46B5-8E94-B88B8E1F29CE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7F76-56C8-4DF5-9B19-0A54849F5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800B-ABF7-4219-9969-A14D097C6AFC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8C64-B17A-4E46-96BE-BD5FD4AC6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2571-D03B-4AA9-8791-22B3EE340DB3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84DF7-1405-4542-8DB2-FE87ACA5D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25461-278A-4619-BF4E-18E5FD048D59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B6DE-1D70-4AA9-B27F-E9A8A34F7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5980-9F3D-41BD-AEB0-E30AC22EC649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B60EE-2C4A-4CA1-95AF-194D6A07E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11C4-1FFD-4958-9EAE-395656EFD573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C72B-B6DE-4504-AFAE-F7428B961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E797-34CA-4FC5-99E2-125D972C234E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14494-0CF1-4046-833D-A0A512197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B300-BA82-4AC1-A8AC-0710CF76468B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521DA-A680-44CB-B07F-61652D3D8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B32241-D55C-4EAF-8179-4E0387963FCD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AC8576-F4D7-4B7D-A9DA-CF6FC6FD3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4221163"/>
            <a:ext cx="6400800" cy="1231900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                                                                       </a:t>
            </a:r>
            <a:r>
              <a:rPr lang="x-none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Вольно-Донского</a:t>
            </a:r>
            <a:r>
              <a:rPr lang="x-none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x-non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x-none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Бюджет для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4578" name="Picture 7" descr="Физ-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9" descr="ЖК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070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12" descr="Культур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14" descr="нац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7" descr="Общегос-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9" descr="Соц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403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Общегосударст-венные вопросы</a:t>
            </a:r>
          </a:p>
        </p:txBody>
      </p:sp>
      <p:sp>
        <p:nvSpPr>
          <p:cNvPr id="24586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80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4587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Text Box 33"/>
          <p:cNvSpPr txBox="1">
            <a:spLocks noChangeArrowheads="1"/>
          </p:cNvSpPr>
          <p:nvPr/>
        </p:nvSpPr>
        <p:spPr bwMode="auto">
          <a:xfrm>
            <a:off x="2881313" y="1758950"/>
            <a:ext cx="1077912" cy="55403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4589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Text Box 36"/>
          <p:cNvSpPr txBox="1">
            <a:spLocks noChangeArrowheads="1"/>
          </p:cNvSpPr>
          <p:nvPr/>
        </p:nvSpPr>
        <p:spPr bwMode="auto">
          <a:xfrm>
            <a:off x="4032250" y="2428875"/>
            <a:ext cx="1004888" cy="508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900" b="1">
                <a:latin typeface="Times New Roman" pitchFamily="18" charset="0"/>
              </a:rPr>
              <a:t>Охрана окружающей среды</a:t>
            </a:r>
          </a:p>
        </p:txBody>
      </p:sp>
      <p:sp>
        <p:nvSpPr>
          <p:cNvPr id="24591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38"/>
          <p:cNvSpPr>
            <a:spLocks noChangeShapeType="1"/>
          </p:cNvSpPr>
          <p:nvPr/>
        </p:nvSpPr>
        <p:spPr bwMode="auto">
          <a:xfrm>
            <a:off x="4559300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8100" cy="4159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Культура</a:t>
            </a:r>
            <a:r>
              <a:rPr lang="ru-RU" altLang="ru-RU" sz="900" b="1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4594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5" name="Text Box 42"/>
          <p:cNvSpPr txBox="1">
            <a:spLocks noChangeArrowheads="1"/>
          </p:cNvSpPr>
          <p:nvPr/>
        </p:nvSpPr>
        <p:spPr bwMode="auto">
          <a:xfrm>
            <a:off x="5940425" y="2492375"/>
            <a:ext cx="1150938" cy="461963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Национальная экономики</a:t>
            </a:r>
          </a:p>
        </p:txBody>
      </p:sp>
      <p:sp>
        <p:nvSpPr>
          <p:cNvPr id="24596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4037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4597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8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4608" name="Picture 6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1638" y="981075"/>
            <a:ext cx="7223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9" name="Picture 6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0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1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0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оборона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Вольно-Донского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на 2016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15888"/>
            <a:ext cx="8280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Вольно-Донского сельского поселения Морозовского района, формируемые в рамках муниципальных программ Вольно-Донского сельского поселения , и непрограммные расходы</a:t>
            </a:r>
          </a:p>
        </p:txBody>
      </p:sp>
      <p:grpSp>
        <p:nvGrpSpPr>
          <p:cNvPr id="27650" name="Группа 1"/>
          <p:cNvGrpSpPr>
            <a:grpSpLocks/>
          </p:cNvGrpSpPr>
          <p:nvPr/>
        </p:nvGrpSpPr>
        <p:grpSpPr bwMode="auto">
          <a:xfrm>
            <a:off x="5186363" y="1412875"/>
            <a:ext cx="3489325" cy="3082925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6 868,1 тыс. рублей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1133,7 тыс. рублей</a:t>
              </a:r>
            </a:p>
          </p:txBody>
        </p:sp>
      </p:grpSp>
      <p:graphicFrame>
        <p:nvGraphicFramePr>
          <p:cNvPr id="8" name="Схема 7"/>
          <p:cNvGraphicFramePr/>
          <p:nvPr/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653" name="TextBox 11"/>
          <p:cNvSpPr txBox="1">
            <a:spLocks noChangeArrowheads="1"/>
          </p:cNvSpPr>
          <p:nvPr/>
        </p:nvSpPr>
        <p:spPr bwMode="auto">
          <a:xfrm>
            <a:off x="1687513" y="5162550"/>
            <a:ext cx="70580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Вольно-Донского 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7657" name="Прямоугольник 21"/>
          <p:cNvSpPr>
            <a:spLocks noChangeArrowheads="1"/>
          </p:cNvSpPr>
          <p:nvPr/>
        </p:nvSpPr>
        <p:spPr bwMode="auto">
          <a:xfrm>
            <a:off x="1687513" y="6067425"/>
            <a:ext cx="61928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sp>
        <p:nvSpPr>
          <p:cNvPr id="27658" name="TextBox 12"/>
          <p:cNvSpPr txBox="1">
            <a:spLocks noChangeArrowheads="1"/>
          </p:cNvSpPr>
          <p:nvPr/>
        </p:nvSpPr>
        <p:spPr bwMode="auto">
          <a:xfrm>
            <a:off x="1071563" y="4857750"/>
            <a:ext cx="2347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rebuchet MS" pitchFamily="34" charset="0"/>
              </a:rPr>
              <a:t>2015 год</a:t>
            </a:r>
          </a:p>
        </p:txBody>
      </p:sp>
      <p:sp>
        <p:nvSpPr>
          <p:cNvPr id="27659" name="TextBox 14"/>
          <p:cNvSpPr txBox="1">
            <a:spLocks noChangeArrowheads="1"/>
          </p:cNvSpPr>
          <p:nvPr/>
        </p:nvSpPr>
        <p:spPr bwMode="auto">
          <a:xfrm>
            <a:off x="5651500" y="4857750"/>
            <a:ext cx="299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2016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Вольно-Донского сельского поселения</a:t>
            </a:r>
            <a:endParaRPr lang="ru-RU" sz="240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00" y="1290638"/>
            <a:ext cx="2052638" cy="1274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0938" y="1290638"/>
            <a:ext cx="1976437" cy="1274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24663" y="1290638"/>
            <a:ext cx="1976437" cy="1274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жилищно-коммунальными услугами населения Вольно-Донского сельского поселения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5900" y="2733675"/>
            <a:ext cx="1976438" cy="1120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общество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35225" y="2733675"/>
            <a:ext cx="1976438" cy="1120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</a:t>
            </a: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92638" y="2730500"/>
            <a:ext cx="1976437" cy="11239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24663" y="2730500"/>
            <a:ext cx="1976437" cy="10874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413"/>
            <a:ext cx="2016125" cy="12969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7838" y="4164013"/>
            <a:ext cx="8188325" cy="10445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800" y="620713"/>
            <a:ext cx="8858250" cy="5761037"/>
          </a:xfrm>
        </p:spPr>
        <p:txBody>
          <a:bodyPr/>
          <a:lstStyle/>
          <a:p>
            <a:pPr algn="just"/>
            <a:r>
              <a:rPr lang="ru-RU" altLang="ru-RU" sz="2000" smtClean="0">
                <a:latin typeface="Times New Roman" pitchFamily="18" charset="0"/>
              </a:rPr>
              <a:t>С проектом решения Собрания депутатов Вольно-Донского сельского поселения «О бюджете Вольно-Донского сельского поселения Морозовского района на 2016 год» можно ознакомиться на сайте Вольно-Донского сельского поселения </a:t>
            </a:r>
            <a:r>
              <a:rPr lang="en-US" altLang="ru-RU" sz="2000" smtClean="0">
                <a:latin typeface="Times New Roman" pitchFamily="18" charset="0"/>
              </a:rPr>
              <a:t>http://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volno-donskoesp.</a:t>
            </a:r>
            <a:r>
              <a:rPr lang="en-US" altLang="ru-RU" sz="2000" smtClean="0">
                <a:latin typeface="Times New Roman" pitchFamily="18" charset="0"/>
              </a:rPr>
              <a:t>ru/ </a:t>
            </a:r>
            <a:r>
              <a:rPr lang="ru-RU" altLang="ru-RU" sz="2000" smtClean="0">
                <a:latin typeface="Times New Roman" pitchFamily="18" charset="0"/>
              </a:rPr>
              <a:t>в разделе «Бюджет для граждан»., в Вольно-Донской и Вишневской сельских библиотеках</a:t>
            </a:r>
          </a:p>
          <a:p>
            <a:pPr algn="just"/>
            <a:endParaRPr lang="ru-RU" sz="16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Text Box 6"/>
          <p:cNvSpPr txBox="1">
            <a:spLocks noChangeArrowheads="1"/>
          </p:cNvSpPr>
          <p:nvPr/>
        </p:nvSpPr>
        <p:spPr bwMode="auto">
          <a:xfrm>
            <a:off x="198438" y="2636838"/>
            <a:ext cx="85677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 algn="ctr">
              <a:spcBef>
                <a:spcPct val="50000"/>
              </a:spcBef>
            </a:pPr>
            <a:r>
              <a:rPr lang="ru-RU" altLang="ru-RU" b="1" u="sng">
                <a:latin typeface="Times New Roman" pitchFamily="18" charset="0"/>
              </a:rPr>
              <a:t>Информация для контактов</a:t>
            </a:r>
          </a:p>
          <a:p>
            <a:pPr indent="542925" algn="ctr"/>
            <a:endParaRPr lang="ru-RU" altLang="ru-RU" sz="1400">
              <a:latin typeface="Times New Roman" pitchFamily="18" charset="0"/>
            </a:endParaRP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Администрация Вольно-Донского сельского  поселения</a:t>
            </a: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Адрес: ул. Советская, 4</a:t>
            </a: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Морозовский  район, Ростовская  обл., 347204</a:t>
            </a: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тел. /факс (886384) 3-46-06</a:t>
            </a:r>
          </a:p>
          <a:p>
            <a:pPr indent="542925" algn="ctr"/>
            <a:r>
              <a:rPr lang="en-US" altLang="ru-RU" sz="1400">
                <a:latin typeface="Times New Roman" pitchFamily="18" charset="0"/>
              </a:rPr>
              <a:t>e-mail:sp2</a:t>
            </a:r>
            <a:r>
              <a:rPr lang="ru-RU" altLang="ru-RU" sz="1400">
                <a:latin typeface="Times New Roman" pitchFamily="18" charset="0"/>
              </a:rPr>
              <a:t>4250@</a:t>
            </a:r>
            <a:r>
              <a:rPr lang="en-US" altLang="ru-RU" sz="1400">
                <a:latin typeface="Times New Roman" pitchFamily="18" charset="0"/>
              </a:rPr>
              <a:t>donpac</a:t>
            </a:r>
            <a:r>
              <a:rPr lang="ru-RU" altLang="ru-RU" sz="1400">
                <a:latin typeface="Times New Roman" pitchFamily="18" charset="0"/>
              </a:rPr>
              <a:t>. ru</a:t>
            </a: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График работы :</a:t>
            </a: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с 8:00 до 16:00 перерыв с 12:00 до 13:00</a:t>
            </a: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Выходной суббота, воскресенье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33375"/>
            <a:ext cx="8215312" cy="10795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650" y="2284413"/>
            <a:ext cx="221773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36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>
          <a:xfrm>
            <a:off x="500063" y="3214688"/>
            <a:ext cx="8215312" cy="3429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888" y="3214688"/>
            <a:ext cx="2630487" cy="33829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-182880" algn="ct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400" b="1" dirty="0" smtClean="0"/>
              <a:t>Основные</a:t>
            </a:r>
          </a:p>
          <a:p>
            <a:pPr indent="-182880" algn="ct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400" b="1" dirty="0" smtClean="0"/>
              <a:t>направления</a:t>
            </a:r>
          </a:p>
          <a:p>
            <a:pPr indent="-182880" algn="ct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400" b="1" dirty="0" smtClean="0"/>
              <a:t>бюджетной и</a:t>
            </a:r>
          </a:p>
          <a:p>
            <a:pPr indent="-182880" algn="ct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400" b="1" dirty="0" smtClean="0"/>
              <a:t>налоговой</a:t>
            </a:r>
          </a:p>
          <a:p>
            <a:pPr indent="-182880" algn="ct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400" b="1" dirty="0"/>
              <a:t>п</a:t>
            </a:r>
            <a:r>
              <a:rPr lang="ru-RU" sz="1400" b="1" dirty="0" smtClean="0"/>
              <a:t>олитики  Вольно-Донского сельского 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63" y="404813"/>
            <a:ext cx="8215312" cy="129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Основа формирования проекта бюджета Вольно-Донского сельского поселения Морозовского района: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92500" y="2327275"/>
            <a:ext cx="21590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48038" y="3249613"/>
            <a:ext cx="2605087" cy="33480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Прогноз социально-экономического развития Вольно-Донского сельского поселения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3214688"/>
            <a:ext cx="1928813" cy="26431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Бюджетном послании президента Российской федерации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88088" y="2309813"/>
            <a:ext cx="21431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0063" y="3249613"/>
            <a:ext cx="2703512" cy="33480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Муниципальные программы Вольно-Донского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pic>
        <p:nvPicPr>
          <p:cNvPr id="17410" name="Рисунок 15"/>
          <p:cNvPicPr>
            <a:picLocks noChangeAspect="1" noChangeArrowheads="1"/>
          </p:cNvPicPr>
          <p:nvPr/>
        </p:nvPicPr>
        <p:blipFill>
          <a:blip r:embed="rId3" cstate="print"/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14"/>
          <p:cNvPicPr>
            <a:picLocks noChangeAspect="1" noChangeArrowheads="1"/>
          </p:cNvPicPr>
          <p:nvPr/>
        </p:nvPicPr>
        <p:blipFill>
          <a:blip r:embed="rId4" cstate="print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741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>
              <a:buFontTx/>
              <a:buNone/>
            </a:pPr>
            <a:endParaRPr lang="ru-RU" altLang="ru-RU" sz="1800" smtClean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altLang="ru-RU" sz="1800" smtClean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altLang="ru-RU" sz="1800" smtClean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altLang="ru-RU" sz="180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17415" name="Рисунок 15"/>
          <p:cNvPicPr>
            <a:picLocks noChangeAspect="1" noChangeArrowheads="1"/>
          </p:cNvPicPr>
          <p:nvPr/>
        </p:nvPicPr>
        <p:blipFill>
          <a:blip r:embed="rId3" cstate="print"/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17417" name="Рисунок 14"/>
          <p:cNvPicPr>
            <a:picLocks noChangeAspect="1" noChangeArrowheads="1"/>
          </p:cNvPicPr>
          <p:nvPr/>
        </p:nvPicPr>
        <p:blipFill>
          <a:blip r:embed="rId4" cstate="print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7418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17419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17420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17421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17422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ДЕФИЦИТ 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(расходы больше доходов)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>
              <a:spcBef>
                <a:spcPct val="50000"/>
              </a:spcBef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17423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17424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ПРОФИЦИТ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(доходы больше расходов)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>
              <a:buFontTx/>
              <a:buNone/>
            </a:pPr>
            <a:endParaRPr lang="ru-RU" altLang="ru-RU" sz="1800" b="1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>
              <a:buFontTx/>
              <a:buNone/>
            </a:pPr>
            <a:endParaRPr lang="ru-RU" altLang="ru-RU" sz="1800" b="1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18434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18456" name="AutoShape 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7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18444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18445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Дотации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 «</a:t>
            </a:r>
            <a:r>
              <a:rPr lang="en-US" altLang="ru-RU" sz="1400" b="1" i="1">
                <a:latin typeface="Times New Roman" pitchFamily="18" charset="0"/>
              </a:rPr>
              <a:t>Dotatio</a:t>
            </a:r>
            <a:r>
              <a:rPr lang="ru-RU" altLang="ru-RU" sz="1400" b="1" i="1">
                <a:latin typeface="Times New Roman" pitchFamily="18" charset="0"/>
              </a:rPr>
              <a:t>» -дар, пожертвование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18446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Субвенции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</a:t>
            </a:r>
            <a:r>
              <a:rPr lang="en-US" altLang="ru-RU" sz="1400" b="1" i="1">
                <a:latin typeface="Times New Roman" pitchFamily="18" charset="0"/>
              </a:rPr>
              <a:t> </a:t>
            </a:r>
            <a:r>
              <a:rPr lang="ru-RU" altLang="ru-RU" sz="1400" b="1" i="1">
                <a:latin typeface="Times New Roman" pitchFamily="18" charset="0"/>
              </a:rPr>
              <a:t>«</a:t>
            </a:r>
            <a:r>
              <a:rPr lang="en-US" altLang="ru-RU" sz="1400" b="1" i="1">
                <a:latin typeface="Times New Roman" pitchFamily="18" charset="0"/>
              </a:rPr>
              <a:t>Subvenire</a:t>
            </a:r>
            <a:r>
              <a:rPr lang="ru-RU" altLang="ru-RU" sz="1400" b="1" i="1">
                <a:latin typeface="Times New Roman" pitchFamily="18" charset="0"/>
              </a:rPr>
              <a:t>»</a:t>
            </a:r>
            <a:r>
              <a:rPr lang="en-US" altLang="ru-RU" sz="1400" b="1" i="1">
                <a:latin typeface="Times New Roman" pitchFamily="18" charset="0"/>
              </a:rPr>
              <a:t> - </a:t>
            </a:r>
            <a:r>
              <a:rPr lang="ru-RU" altLang="ru-RU" sz="1400" b="1" i="1">
                <a:latin typeface="Times New Roman" pitchFamily="18" charset="0"/>
              </a:rPr>
              <a:t>приходить на помощь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18447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18448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18454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5" name="Text Box 51"/>
          <p:cNvSpPr txBox="1">
            <a:spLocks noChangeArrowheads="1"/>
          </p:cNvSpPr>
          <p:nvPr/>
        </p:nvSpPr>
        <p:spPr bwMode="auto">
          <a:xfrm>
            <a:off x="6915150" y="885825"/>
            <a:ext cx="1978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/>
              <a:t> </a:t>
            </a:r>
            <a:r>
              <a:rPr lang="ru-RU" altLang="ru-RU" sz="1400" b="1" i="1">
                <a:latin typeface="Times New Roman" pitchFamily="18" charset="0"/>
              </a:rPr>
              <a:t>(Трансфе́рт от лат. «Transfero»-переношу,перемещаю)</a:t>
            </a:r>
            <a:r>
              <a:rPr lang="ru-RU" altLang="ru-RU" sz="1400" b="1"/>
              <a:t> </a:t>
            </a:r>
            <a:r>
              <a:rPr lang="ru-RU" altLang="ru-RU" sz="140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характеристики бюджета Вольно-Донского  сельского поселения Морозовского района на 2016 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788" y="1557338"/>
            <a:ext cx="3475037" cy="8731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4263" y="1557338"/>
            <a:ext cx="2701925" cy="873125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8" y="4986574"/>
            <a:ext cx="2592288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788" y="2759075"/>
            <a:ext cx="3475037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788" y="3716338"/>
            <a:ext cx="3475037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788" y="4986338"/>
            <a:ext cx="3475037" cy="585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003800" y="2759075"/>
            <a:ext cx="2592388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8 001,8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003800" y="3716338"/>
            <a:ext cx="2592388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8 001,8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138" y="3554413"/>
            <a:ext cx="1735137" cy="293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6488" y="2008188"/>
            <a:ext cx="1504950" cy="41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2850" y="2193925"/>
            <a:ext cx="1504950" cy="417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40025" y="1412875"/>
            <a:ext cx="3398838" cy="1241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8 001,8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Вольно-Донского сельского поселения Морозовского района на 2016 год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1738" y="2801938"/>
            <a:ext cx="2251075" cy="646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12,2 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235325" y="4568825"/>
            <a:ext cx="2563813" cy="923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3421,3 тыс.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323850" y="2890838"/>
            <a:ext cx="2663825" cy="646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4 4568,3 тыс. руб.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1062440" y="3184506"/>
            <a:ext cx="3220968" cy="2778316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Земельный налог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2473,4 тыс. рублей</a:t>
            </a: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699792" y="4052320"/>
            <a:ext cx="3811426" cy="28056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504000" tIns="360000" rIns="360000" bIns="10800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Государственная пошлина за совершение нотариальных действий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5,4 тыс. рублей</a:t>
            </a: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4972486" y="3082057"/>
            <a:ext cx="3029585" cy="2819516"/>
          </a:xfrm>
          <a:prstGeom prst="flowChartMerg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80,3 тыс.рублей</a:t>
            </a:r>
          </a:p>
        </p:txBody>
      </p:sp>
      <p:sp>
        <p:nvSpPr>
          <p:cNvPr id="21" name="Овал 20"/>
          <p:cNvSpPr/>
          <p:nvPr/>
        </p:nvSpPr>
        <p:spPr>
          <a:xfrm>
            <a:off x="3828068" y="3212976"/>
            <a:ext cx="1201769" cy="7420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</a:rPr>
              <a:t>4568,3</a:t>
            </a:r>
          </a:p>
        </p:txBody>
      </p:sp>
      <p:sp>
        <p:nvSpPr>
          <p:cNvPr id="12" name="Блок-схема: объединение 11"/>
          <p:cNvSpPr/>
          <p:nvPr/>
        </p:nvSpPr>
        <p:spPr>
          <a:xfrm rot="3763569">
            <a:off x="4658785" y="1262518"/>
            <a:ext cx="3369798" cy="2919184"/>
          </a:xfrm>
          <a:prstGeom prst="flowChartMerg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lIns="396000" tIns="252000" rIns="288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Акцизы по подакцизным товарам (продукции),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производимым на территории Российской Федерации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724,3тыс. рублей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471738" y="555625"/>
            <a:ext cx="3914775" cy="2574925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 1250,0 тыс. рублей</a:t>
            </a:r>
          </a:p>
        </p:txBody>
      </p:sp>
      <p:sp>
        <p:nvSpPr>
          <p:cNvPr id="22" name="Блок-схема: объединение 21"/>
          <p:cNvSpPr/>
          <p:nvPr/>
        </p:nvSpPr>
        <p:spPr>
          <a:xfrm rot="18154656">
            <a:off x="918270" y="1465006"/>
            <a:ext cx="3354813" cy="2778316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Единый сельскохозяйственный налог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34,9 тыс. рублей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5400000">
            <a:off x="3707314" y="360626"/>
            <a:ext cx="4114719" cy="3393467"/>
          </a:xfrm>
          <a:prstGeom prst="flowChartMerg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43200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Прочие поступления от денежных взысканий (штрафов) и иных сумм в возмещении ущерба 10,7 тыс. рублей</a:t>
            </a:r>
          </a:p>
        </p:txBody>
      </p:sp>
      <p:sp>
        <p:nvSpPr>
          <p:cNvPr id="9" name="Овал 8"/>
          <p:cNvSpPr/>
          <p:nvPr/>
        </p:nvSpPr>
        <p:spPr>
          <a:xfrm flipH="1">
            <a:off x="1691680" y="980728"/>
            <a:ext cx="2664296" cy="496855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12,2</a:t>
            </a:r>
          </a:p>
        </p:txBody>
      </p:sp>
      <p:sp>
        <p:nvSpPr>
          <p:cNvPr id="5" name="Блок-схема: объединение 4"/>
          <p:cNvSpPr/>
          <p:nvPr/>
        </p:nvSpPr>
        <p:spPr>
          <a:xfrm rot="5400000">
            <a:off x="3859715" y="3103907"/>
            <a:ext cx="4114719" cy="3393467"/>
          </a:xfrm>
          <a:prstGeom prst="flowChartMerg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43200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Доходы </a:t>
            </a:r>
            <a:r>
              <a:rPr lang="ru-RU" sz="1600" dirty="0" err="1">
                <a:solidFill>
                  <a:schemeClr val="tx1"/>
                </a:solidFill>
              </a:rPr>
              <a:t>отперечисления</a:t>
            </a:r>
            <a:r>
              <a:rPr lang="ru-RU" sz="1600" dirty="0">
                <a:solidFill>
                  <a:schemeClr val="tx1"/>
                </a:solidFill>
              </a:rPr>
              <a:t> части прибыли МУП 1,5 тыс. рублей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1619250" y="4292600"/>
            <a:ext cx="5735638" cy="2165350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межбюджетные трансферты, передаваемые бюджетам поселений 196,1</a:t>
            </a:r>
            <a:endParaRPr lang="ru-RU" sz="1600" dirty="0"/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466725" y="1493838"/>
            <a:ext cx="3524250" cy="3340100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69,9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006638" y="1222427"/>
            <a:ext cx="3192602" cy="3717952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0,2 т.р.</a:t>
            </a:r>
          </a:p>
        </p:txBody>
      </p:sp>
      <p:sp>
        <p:nvSpPr>
          <p:cNvPr id="7" name="Овал 6"/>
          <p:cNvSpPr/>
          <p:nvPr/>
        </p:nvSpPr>
        <p:spPr>
          <a:xfrm>
            <a:off x="3886498" y="3277513"/>
            <a:ext cx="1164401" cy="92336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3421,2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633663" y="623888"/>
            <a:ext cx="3805237" cy="2566987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44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3155,1 тыс. рублей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1883</TotalTime>
  <Words>794</Words>
  <Application>Microsoft Office PowerPoint</Application>
  <PresentationFormat>Экран (4:3)</PresentationFormat>
  <Paragraphs>164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Вольно-Донского сельского поселения  Морозовского района на 2016 год</vt:lpstr>
      <vt:lpstr>Слайд 12</vt:lpstr>
      <vt:lpstr>Муниципальные программы  Вольно-Донского сельского поселения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242</cp:revision>
  <cp:lastPrinted>2014-05-13T11:35:02Z</cp:lastPrinted>
  <dcterms:created xsi:type="dcterms:W3CDTF">2014-05-12T16:47:43Z</dcterms:created>
  <dcterms:modified xsi:type="dcterms:W3CDTF">2015-12-15T05:48:37Z</dcterms:modified>
</cp:coreProperties>
</file>