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66" r:id="rId13"/>
    <p:sldId id="271" r:id="rId14"/>
    <p:sldId id="272" r:id="rId15"/>
    <p:sldId id="279" r:id="rId16"/>
    <p:sldId id="287" r:id="rId17"/>
    <p:sldId id="283" r:id="rId18"/>
    <p:sldId id="289" r:id="rId19"/>
    <p:sldId id="290" r:id="rId20"/>
    <p:sldId id="292" r:id="rId21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75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-Налог, взимаемый в связи с применением упрощенной системы налогообложения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  <a:p>
          <a:pPr algn="l"/>
          <a:r>
            <a:rPr lang="ru-RU" sz="1100" b="1" dirty="0" smtClean="0"/>
            <a:t>-Государственная пошлина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100" b="1" dirty="0" smtClean="0"/>
            <a:t>Доходы, получаемые в виде арендной платы</a:t>
          </a:r>
        </a:p>
        <a:p>
          <a:pPr algn="l"/>
          <a:r>
            <a:rPr lang="ru-RU" sz="1100" b="1" dirty="0" smtClean="0"/>
            <a:t>-Доходы от продажи материальных и нематериальных активов</a:t>
          </a:r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2018 -4723,9( 47,7%)</a:t>
          </a:r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2019 –4682,1(54,3%)</a:t>
          </a:r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2020</a:t>
          </a:r>
          <a:r>
            <a:rPr lang="ru-RU" sz="1100" dirty="0" smtClean="0"/>
            <a:t> – 4746,3</a:t>
          </a:r>
          <a:r>
            <a:rPr lang="ru-RU" sz="1200" b="1" dirty="0" smtClean="0"/>
            <a:t>(50,4%)</a:t>
          </a:r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2018- 16,4 (0,3%)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2019 -18,3(0,3%)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2020-20,2 (0,3%)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2018 –5146,1(52,0%)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2019- 4416,7 (48,4%)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smtClean="0"/>
            <a:t>2020-4648,4(49,3%)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-Налог, взимаемый в связи с применением упрощенной системы налогообложения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-Государственная пошлина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2018 -4723,9( 47,7%)</a:t>
          </a:r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2019 –4682,1(54,3%)</a:t>
          </a:r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2020</a:t>
          </a:r>
          <a:r>
            <a:rPr lang="ru-RU" sz="1100" kern="1200" dirty="0" smtClean="0"/>
            <a:t> – 4746,3</a:t>
          </a:r>
          <a:r>
            <a:rPr lang="ru-RU" sz="1200" b="1" kern="1200" dirty="0" smtClean="0"/>
            <a:t>(50,4%)</a:t>
          </a:r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100" b="1" kern="1200" dirty="0" smtClean="0"/>
            <a:t>Доходы, получаемые в виде арендной платы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-Доходы от продажи материальных и нематериальных активов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2018- 16,4 (0,3%)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2019 -18,3(0,3%)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2020-20,2 (0,3%)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2018 –5146,1(52,0%)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2019- 4416,7 (48,4%)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2020-4648,4(49,3%)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D9C-C7D8-4152-9A2D-EF8E0DCF8C11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E9EA-1411-474D-B5BC-13CF1D11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316C-73A6-4CD0-8286-27A70E4E5F5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E983-3292-40B7-AA7E-19D3010D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CDD7-5032-44FA-B90B-FD74323F190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9F50-72D4-4150-90F6-9BE54A59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AAAA-0721-4222-8235-85C7EC1CDEC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C0F9-077C-4675-8ED0-FBE2C2693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9097-A31A-4172-8AC6-F97617E6CE7F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020F-BFB1-488B-B40A-44794408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96CB-CFF7-4D65-9ACF-98C35847CCC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03C3-8E6F-4194-BB20-87D733FC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65E3-2C9A-4916-BD34-C37B1F4EA5A4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B99D-1063-486D-93D5-FD5B270E8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7161-80C4-4C7D-AF0C-803D68EB478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80BD-72A0-4967-B01B-471315333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CD01-61C2-466E-A547-880F5667E4FB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2833-996E-43F7-9203-E46BC139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78C5-EEBA-460F-8445-4E8CAA3FE190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C813-C188-43A1-9C0F-56E81156A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952C-C357-4EF5-9BAD-D281C29AEA2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432B2-E378-4545-8C0C-5345F626C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1BEFF8B-7F19-4591-AD22-A3CDB0450871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EF57779-6428-45A0-85C6-DB8BE4FEF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5" r:id="rId2"/>
    <p:sldLayoutId id="2147484034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5" r:id="rId9"/>
    <p:sldLayoutId id="2147484031" r:id="rId10"/>
    <p:sldLayoutId id="21474840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221163"/>
            <a:ext cx="6400800" cy="123190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Проект                                                                          бюджета Вольно-Донского сельского поселения Морозовского района</a:t>
            </a:r>
          </a:p>
          <a:p>
            <a:pPr marR="0" algn="ctr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на 2018 год и на плановый период  2019 и 2020 годов</a:t>
            </a:r>
          </a:p>
          <a:p>
            <a:pPr marR="0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22532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>
                  <a:latin typeface="Constantia" pitchFamily="18" charset="0"/>
                </a:rPr>
                <a:t>Структура доходов бюджета Вольно-Донского сельского поселения </a:t>
              </a:r>
            </a:p>
            <a:p>
              <a:pPr algn="ctr"/>
              <a:r>
                <a:rPr lang="ru-RU" altLang="ru-RU" sz="1800">
                  <a:latin typeface="Constantia" pitchFamily="18" charset="0"/>
                </a:rPr>
                <a:t>Морозовского района в 2018-2020 годах</a:t>
              </a: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23572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</a:t>
              </a:r>
              <a:r>
                <a:rPr lang="ru-RU" altLang="ru-RU" sz="1800" b="1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1800" b="1" dirty="0">
                  <a:latin typeface="Constantia" pitchFamily="18" charset="0"/>
                </a:rPr>
                <a:t>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charset="0"/>
                </a:rPr>
                <a:t> </a:t>
              </a:r>
              <a:r>
                <a:rPr lang="ru-RU" altLang="ru-RU" sz="1800" b="1" dirty="0"/>
                <a:t>на 2017 год</a:t>
              </a:r>
            </a:p>
            <a:p>
              <a:pPr algn="ctr"/>
              <a:endParaRPr lang="ru-RU" altLang="ru-RU" sz="2800" b="1" dirty="0">
                <a:latin typeface="Arial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(9963,8 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(73,2тыс.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57626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качественными жилищно-коммунальными услугами населения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205038"/>
            <a:ext cx="3562350" cy="863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и туризма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 рациональное природопользование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310188" y="4387850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21300" y="4918075"/>
            <a:ext cx="3605213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2017 году</a:t>
            </a:r>
          </a:p>
        </p:txBody>
      </p:sp>
      <p:sp>
        <p:nvSpPr>
          <p:cNvPr id="20490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268760"/>
          <a:ext cx="9398000" cy="5362575"/>
        </p:xfrm>
        <a:graphic>
          <a:graphicData uri="http://schemas.openxmlformats.org/presentationml/2006/ole">
            <p:oleObj spid="_x0000_s20486" name="Worksheet" r:id="rId3" imgW="9401057" imgH="53531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0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</a:t>
            </a:r>
            <a:r>
              <a:rPr lang="ru-RU" altLang="ru-RU" sz="1600" dirty="0" smtClean="0"/>
              <a:t>Вольно-Донского </a:t>
            </a:r>
            <a:r>
              <a:rPr lang="ru-RU" altLang="ru-RU" sz="1600" dirty="0"/>
              <a:t>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Выполнение функций осуществляется </a:t>
            </a:r>
            <a:r>
              <a:rPr lang="ru-RU" altLang="ru-RU" sz="1600" dirty="0" smtClean="0">
                <a:latin typeface="Constantia" pitchFamily="18" charset="0"/>
              </a:rPr>
              <a:t>бюджетным учреждением </a:t>
            </a:r>
            <a:r>
              <a:rPr lang="ru-RU" altLang="ru-RU" sz="1600" dirty="0">
                <a:latin typeface="Constantia" pitchFamily="18" charset="0"/>
              </a:rPr>
              <a:t>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</a:t>
            </a:r>
            <a:r>
              <a:rPr lang="ru-RU" altLang="ru-RU" sz="1600" dirty="0" smtClean="0">
                <a:latin typeface="Constantia" pitchFamily="18" charset="0"/>
              </a:rPr>
              <a:t>Вольно-Донской </a:t>
            </a:r>
            <a:r>
              <a:rPr lang="ru-RU" altLang="ru-RU" sz="1600" dirty="0">
                <a:latin typeface="Constantia" pitchFamily="18" charset="0"/>
              </a:rPr>
              <a:t>СДК»</a:t>
            </a: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6338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3657,8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3616,1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3856,2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7667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724400"/>
            <a:ext cx="3024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95838"/>
            <a:ext cx="3529013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8679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313" y="2781300"/>
          <a:ext cx="6083300" cy="1785938"/>
        </p:xfrm>
        <a:graphic>
          <a:graphicData uri="http://schemas.openxmlformats.org/drawingml/2006/table">
            <a:tbl>
              <a:tblPr/>
              <a:tblGrid>
                <a:gridCol w="1728787"/>
                <a:gridCol w="2327275"/>
                <a:gridCol w="2027238"/>
              </a:tblGrid>
              <a:tr h="1008063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8694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2160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</a:t>
            </a:r>
            <a:r>
              <a:rPr lang="ru-RU" altLang="ru-RU" b="1" i="1" dirty="0" smtClean="0"/>
              <a:t>Вольно-Донского </a:t>
            </a:r>
            <a:r>
              <a:rPr lang="ru-RU" altLang="ru-RU" b="1" i="1" dirty="0"/>
              <a:t>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29738" name="Group 42"/>
          <p:cNvGraphicFramePr>
            <a:graphicFrameLocks noGrp="1"/>
          </p:cNvGraphicFramePr>
          <p:nvPr/>
        </p:nvGraphicFramePr>
        <p:xfrm>
          <a:off x="468313" y="2995613"/>
          <a:ext cx="8099425" cy="3401839"/>
        </p:xfrm>
        <a:graphic>
          <a:graphicData uri="http://schemas.openxmlformats.org/drawingml/2006/table">
            <a:tbl>
              <a:tblPr/>
              <a:tblGrid>
                <a:gridCol w="3240087"/>
                <a:gridCol w="1655763"/>
                <a:gridCol w="1728787"/>
                <a:gridCol w="1474788"/>
              </a:tblGrid>
              <a:tr h="56197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Функционирование Администрации Вольно-Донского сельского поселения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3487,2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9736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4436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/>
              <a:t>Расходы на содержание автомобильных дорог общего пользования местного значения предусмотрены 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205038"/>
          <a:ext cx="8316220" cy="1517076"/>
        </p:xfrm>
        <a:graphic>
          <a:graphicData uri="http://schemas.openxmlformats.org/drawingml/2006/table">
            <a:tbl>
              <a:tblPr/>
              <a:tblGrid>
                <a:gridCol w="2851595"/>
                <a:gridCol w="1710957"/>
                <a:gridCol w="2091169"/>
                <a:gridCol w="1662499"/>
              </a:tblGrid>
              <a:tr h="78550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 и ремонт 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1028,8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1207,6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1245,9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0742" name="Picture 49" descr="http://voznesensksp.ru/Upload/Images/Gallery/Big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149725"/>
            <a:ext cx="43926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990,4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1771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6700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221163"/>
            <a:ext cx="37433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</a:t>
            </a:r>
            <a:r>
              <a:rPr lang="ru-RU" b="1" dirty="0" smtClean="0"/>
              <a:t>Вольно-Донского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00" cy="1079500"/>
        </p:xfrm>
        <a:graphic>
          <a:graphicData uri="http://schemas.openxmlformats.org/drawingml/2006/table">
            <a:tbl>
              <a:tblPr/>
              <a:tblGrid>
                <a:gridCol w="2611437"/>
                <a:gridCol w="2298700"/>
                <a:gridCol w="2506663"/>
              </a:tblGrid>
              <a:tr h="6477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2787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endParaRPr lang="ru-RU" altLang="ru-RU" b="1" smtClean="0"/>
          </a:p>
          <a:p>
            <a:pPr algn="just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Расходы на выплату  муниципальной пенсии 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00063" y="333375"/>
            <a:ext cx="8215312" cy="1079500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650" y="2284413"/>
            <a:ext cx="22177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quarter" idx="2"/>
          </p:nvPr>
        </p:nvSpPr>
        <p:spPr>
          <a:xfrm>
            <a:off x="500063" y="3214688"/>
            <a:ext cx="8215312" cy="3429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Основные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направления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бюджетной и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налоговой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Вольно-Донского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Основа формирования проекта бюджета </a:t>
            </a:r>
            <a:r>
              <a:rPr lang="ru-RU" sz="2000" dirty="0" smtClean="0"/>
              <a:t>Вольно-Донского </a:t>
            </a:r>
            <a:r>
              <a:rPr lang="ru-RU" sz="2000" dirty="0"/>
              <a:t>сельского поселения Морозовского района: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92500" y="2327275"/>
            <a:ext cx="21590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Прогноз социально-экономического развития Вольно-Донского сельского поселения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Бюджетном послании президента Российской федерации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88088" y="2309813"/>
            <a:ext cx="21431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Муниципальные программы Вольно-Донского</a:t>
            </a:r>
          </a:p>
          <a:p>
            <a:pPr algn="ctr">
              <a:defRPr/>
            </a:pPr>
            <a:r>
              <a:rPr lang="ru-RU" b="1" dirty="0"/>
              <a:t>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A43C5-D428-459C-A128-40E58F4F2D7C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2018-2020 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Муниципальные программы Вольно-Донского сельского поселения</a:t>
            </a: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/>
          </a:p>
          <a:p>
            <a:pPr algn="ctr"/>
            <a:r>
              <a:rPr lang="ru-RU" sz="1600"/>
              <a:t>Прогноз</a:t>
            </a:r>
          </a:p>
          <a:p>
            <a:pPr algn="ctr"/>
            <a:r>
              <a:rPr lang="ru-RU" sz="1600"/>
              <a:t>социально-</a:t>
            </a:r>
          </a:p>
          <a:p>
            <a:pPr algn="ctr"/>
            <a:r>
              <a:rPr lang="ru-RU" sz="1600"/>
              <a:t>экономического</a:t>
            </a:r>
          </a:p>
          <a:p>
            <a:pPr algn="ctr"/>
            <a:r>
              <a:rPr lang="ru-RU" sz="1600"/>
              <a:t>развития</a:t>
            </a:r>
          </a:p>
          <a:p>
            <a:pPr algn="ctr"/>
            <a:r>
              <a:rPr lang="ru-RU" sz="1600"/>
              <a:t>Вольно-Донского сельского поселения на 2018-2020 годы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solidFill>
                <a:srgbClr val="FFFFFF"/>
              </a:solidFill>
            </a:endParaRPr>
          </a:p>
          <a:p>
            <a:pPr algn="ctr"/>
            <a:r>
              <a:rPr lang="ru-RU"/>
              <a:t>Основа формирования</a:t>
            </a:r>
          </a:p>
          <a:p>
            <a:pPr algn="ctr"/>
            <a:r>
              <a:rPr lang="ru-RU"/>
              <a:t>проекта бюджета</a:t>
            </a:r>
          </a:p>
          <a:p>
            <a:pPr algn="ctr"/>
            <a:r>
              <a:rPr lang="ru-RU"/>
              <a:t>Вольно-Донского сельского поселения Морозовского района на 2018 год и плановый период 2019 и 2020 годов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50" y="685800"/>
            <a:ext cx="4414838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4522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Основные направления бюджетной и налоговой политики Вольно-Донского сельского поселения на 2018-2020 </a:t>
            </a:r>
            <a:r>
              <a:rPr lang="ru-RU" sz="1600" dirty="0" smtClean="0"/>
              <a:t>годы</a:t>
            </a:r>
            <a:endParaRPr lang="ru-RU" sz="1600" dirty="0"/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7410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7438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9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7411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7436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7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7412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7434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7413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7432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7414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7430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7417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7428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26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8436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8444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8445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8447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8448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8449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8453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8455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8457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8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8459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8461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2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8463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9460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на 2018 год и на плановый период 2019-2020 годов)</a:t>
            </a:r>
          </a:p>
          <a:p>
            <a:pPr algn="just"/>
            <a:endParaRPr lang="ru-RU" altLang="ru-RU" sz="200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– год, на который составляется  бюджет (2018 год)</a:t>
            </a:r>
          </a:p>
          <a:p>
            <a:pPr algn="just"/>
            <a:endParaRPr lang="ru-RU" altLang="ru-RU" sz="200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( </a:t>
            </a:r>
            <a:r>
              <a:rPr lang="ru-RU" altLang="ru-RU" sz="2000">
                <a:solidFill>
                  <a:srgbClr val="663300"/>
                </a:solidFill>
              </a:rPr>
              <a:t>2019 и 2020 годы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25604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Скругленный прямоугольник 1"/>
          <p:cNvGrpSpPr>
            <a:grpSpLocks/>
          </p:cNvGrpSpPr>
          <p:nvPr/>
        </p:nvGrpSpPr>
        <p:grpSpPr bwMode="auto">
          <a:xfrm>
            <a:off x="0" y="-315913"/>
            <a:ext cx="8839200" cy="2232026"/>
            <a:chOff x="0" y="-178"/>
            <a:chExt cx="5568" cy="1046"/>
          </a:xfrm>
        </p:grpSpPr>
        <p:pic>
          <p:nvPicPr>
            <p:cNvPr id="2153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6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>
                <a:latin typeface="Constantia" pitchFamily="18" charset="0"/>
              </a:endParaRPr>
            </a:p>
            <a:p>
              <a:pPr algn="ctr"/>
              <a:r>
                <a:rPr lang="ru-RU" altLang="ru-RU" sz="2400" b="1">
                  <a:latin typeface="Constantia" pitchFamily="18" charset="0"/>
                </a:rPr>
                <a:t>Основные характеристики бюджета Вольно-Донского сельского поселения Морозовского района</a:t>
              </a:r>
            </a:p>
          </p:txBody>
        </p:sp>
      </p:grp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9886,4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9996,4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9117,1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9117,1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9414,9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9414,9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21534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74882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2881</TotalTime>
  <Words>1138</Words>
  <Application>Microsoft Office PowerPoint</Application>
  <PresentationFormat>Экран (4:3)</PresentationFormat>
  <Paragraphs>258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302</cp:revision>
  <dcterms:created xsi:type="dcterms:W3CDTF">2013-11-12T07:49:12Z</dcterms:created>
  <dcterms:modified xsi:type="dcterms:W3CDTF">2018-03-22T07:12:10Z</dcterms:modified>
</cp:coreProperties>
</file>