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72" r:id="rId6"/>
    <p:sldId id="260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FF9966"/>
    <a:srgbClr val="FF0066"/>
    <a:srgbClr val="CC66FF"/>
    <a:srgbClr val="66FFFF"/>
    <a:srgbClr val="FFFF66"/>
    <a:srgbClr val="66FF99"/>
    <a:srgbClr val="00FF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5;&#1086;&#1083;&#1100;&#1079;&#1086;&#1074;&#1072;&#1090;&#1077;&#1083;&#1100;\Desktop\&#1041;&#1070;&#1044;&#1046;&#1045;&#1058;\byudzhe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566868638527355E-2"/>
          <c:y val="6.0069718712899851E-2"/>
          <c:w val="0.63507687180056915"/>
          <c:h val="0.9120407690275395"/>
        </c:manualLayout>
      </c:layout>
      <c:pie3DChart>
        <c:varyColors val="1"/>
        <c:ser>
          <c:idx val="0"/>
          <c:order val="0"/>
          <c:explosion val="19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3"/>
            <c:spPr>
              <a:solidFill>
                <a:srgbClr val="CC99FF"/>
              </a:solidFill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5"/>
            <c:spPr>
              <a:solidFill>
                <a:srgbClr val="0033CC"/>
              </a:solidFill>
            </c:spPr>
          </c:dPt>
          <c:dPt>
            <c:idx val="6"/>
            <c:spPr>
              <a:solidFill>
                <a:srgbClr val="66FF99"/>
              </a:solidFill>
            </c:spPr>
          </c:dPt>
          <c:cat>
            <c:strRef>
              <c:f>Лист1!$D$23:$D$29</c:f>
              <c:strCache>
                <c:ptCount val="7"/>
                <c:pt idx="0">
                  <c:v>Налоги на прибыль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 муниципальной и государственной собственности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Лист1!$G$23:$G$29</c:f>
              <c:numCache>
                <c:formatCode>General</c:formatCode>
                <c:ptCount val="7"/>
                <c:pt idx="0">
                  <c:v>4.3</c:v>
                </c:pt>
                <c:pt idx="1">
                  <c:v>16.22</c:v>
                </c:pt>
                <c:pt idx="2">
                  <c:v>25.43</c:v>
                </c:pt>
                <c:pt idx="3">
                  <c:v>2.15</c:v>
                </c:pt>
                <c:pt idx="4">
                  <c:v>2.29</c:v>
                </c:pt>
                <c:pt idx="5">
                  <c:v>3.3499999999999988</c:v>
                </c:pt>
                <c:pt idx="6">
                  <c:v>56.56</c:v>
                </c:pt>
              </c:numCache>
            </c:numRef>
          </c:val>
        </c:ser>
      </c:pie3D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9302521454731258"/>
          <c:h val="0.9666406746613992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9900CC"/>
              </a:solidFill>
            </c:spPr>
          </c:dPt>
          <c:dPt>
            <c:idx val="2"/>
            <c:spPr>
              <a:solidFill>
                <a:srgbClr val="66FF99"/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66FF"/>
              </a:solidFill>
            </c:spPr>
          </c:dPt>
          <c:dPt>
            <c:idx val="5"/>
            <c:spPr>
              <a:solidFill>
                <a:srgbClr val="00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17,8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0,97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34,9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>
                <c:manualLayout>
                  <c:x val="2.8009717376035456E-2"/>
                  <c:y val="3.18339523633337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Лист1!$A$23:$A$28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Общегосударственные вопросы</c:v>
                </c:pt>
                <c:pt idx="4">
                  <c:v>Национальная оборона</c:v>
                </c:pt>
                <c:pt idx="5">
                  <c:v>Культура и кинемотография</c:v>
                </c:pt>
              </c:strCache>
            </c:strRef>
          </c:cat>
          <c:val>
            <c:numRef>
              <c:f>Лист1!$B$23:$B$28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53.5</c:v>
                </c:pt>
                <c:pt idx="3">
                  <c:v>34.300000000000004</c:v>
                </c:pt>
                <c:pt idx="4">
                  <c:v>1.5</c:v>
                </c:pt>
                <c:pt idx="5">
                  <c:v>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0.72321</cdr:x>
      <cdr:y>0.07178</cdr:y>
    </cdr:from>
    <cdr:to>
      <cdr:x>0.97107</cdr:x>
      <cdr:y>0.1326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2971" y="42492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ЕСХН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0.1444</cdr:y>
    </cdr:from>
    <cdr:to>
      <cdr:x>0.98911</cdr:x>
      <cdr:y>0.25387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4218" y="854804"/>
          <a:ext cx="223896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0.72335</cdr:x>
      <cdr:y>0.27196</cdr:y>
    </cdr:from>
    <cdr:to>
      <cdr:x>0.97122</cdr:x>
      <cdr:y>0.33278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4218" y="1609966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0.34304</cdr:y>
    </cdr:from>
    <cdr:to>
      <cdr:x>1</cdr:x>
      <cdr:y>0.45664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2030724"/>
          <a:ext cx="2304256" cy="67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0.70085</cdr:x>
      <cdr:y>0.66902</cdr:y>
    </cdr:from>
    <cdr:to>
      <cdr:x>1</cdr:x>
      <cdr:y>0.85148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04656" y="3960440"/>
          <a:ext cx="252028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реализации имущества муниципальной и государственной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0.70626</cdr:x>
      <cdr:y>0.72088</cdr:y>
    </cdr:from>
    <cdr:to>
      <cdr:x>0.97122</cdr:x>
      <cdr:y>0.85468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0202" y="4267455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0.84991</cdr:y>
    </cdr:from>
    <cdr:to>
      <cdr:x>0.99145</cdr:x>
      <cdr:y>0.98371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20680" y="5031268"/>
          <a:ext cx="22322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0.66188</cdr:x>
      <cdr:y>0.18089</cdr:y>
    </cdr:from>
    <cdr:to>
      <cdr:x>0.67898</cdr:x>
      <cdr:y>0.20522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576307" y="107082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0.07378</cdr:x>
      <cdr:y>0.39984</cdr:y>
    </cdr:from>
    <cdr:to>
      <cdr:x>0.18489</cdr:x>
      <cdr:y>0.47282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20610787">
          <a:off x="621610" y="236697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71,9%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0.296</cdr:x>
      <cdr:y>0.18089</cdr:y>
    </cdr:from>
    <cdr:to>
      <cdr:x>0.41566</cdr:x>
      <cdr:y>0.22955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493818" y="1070830"/>
          <a:ext cx="1008111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-0,8%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0.48404</cdr:x>
      <cdr:y>0.21738</cdr:y>
    </cdr:from>
    <cdr:to>
      <cdr:x>0.5866</cdr:x>
      <cdr:y>0.29021</cdr:y>
    </cdr:to>
    <cdr:sp macro="" textlink="">
      <cdr:nvSpPr>
        <cdr:cNvPr id="12" name="TextBox 11"/>
        <cdr:cNvSpPr txBox="1"/>
      </cdr:nvSpPr>
      <cdr:spPr>
        <a:xfrm xmlns:a="http://schemas.openxmlformats.org/drawingml/2006/main" rot="1212286">
          <a:off x="4077994" y="1286852"/>
          <a:ext cx="864096" cy="431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0.50303</cdr:x>
      <cdr:y>0.44865</cdr:y>
    </cdr:from>
    <cdr:to>
      <cdr:x>0.6018</cdr:x>
      <cdr:y>0.50947</cdr:y>
    </cdr:to>
    <cdr:sp macro="" textlink="">
      <cdr:nvSpPr>
        <cdr:cNvPr id="13" name="TextBox 12"/>
        <cdr:cNvSpPr txBox="1"/>
      </cdr:nvSpPr>
      <cdr:spPr>
        <a:xfrm xmlns:a="http://schemas.openxmlformats.org/drawingml/2006/main" rot="631265">
          <a:off x="4238001" y="2655940"/>
          <a:ext cx="832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25,6%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0.47089</cdr:x>
      <cdr:y>0.71757</cdr:y>
    </cdr:from>
    <cdr:to>
      <cdr:x>0.56491</cdr:x>
      <cdr:y>0.77839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693009">
          <a:off x="3967220" y="4247881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0,03%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0.41128</cdr:x>
      <cdr:y>0.78272</cdr:y>
    </cdr:from>
    <cdr:to>
      <cdr:x>0.50529</cdr:x>
      <cdr:y>0.84354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596704">
          <a:off x="3464971" y="463355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0,28%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0.34915</cdr:x>
      <cdr:y>0.76222</cdr:y>
    </cdr:from>
    <cdr:to>
      <cdr:x>0.45171</cdr:x>
      <cdr:y>0.81595</cdr:y>
    </cdr:to>
    <cdr:sp macro="" textlink="">
      <cdr:nvSpPr>
        <cdr:cNvPr id="16" name="TextBox 15"/>
        <cdr:cNvSpPr txBox="1"/>
      </cdr:nvSpPr>
      <cdr:spPr>
        <a:xfrm xmlns:a="http://schemas.openxmlformats.org/drawingml/2006/main" rot="21195631">
          <a:off x="2941545" y="4512183"/>
          <a:ext cx="864096" cy="318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0,77%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0.64444</cdr:x>
      <cdr:y>0.55954</cdr:y>
    </cdr:from>
    <cdr:to>
      <cdr:x>1</cdr:x>
      <cdr:y>0.61515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48672" y="3312368"/>
          <a:ext cx="2995576" cy="32921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0.4322</cdr:x>
      <cdr:y>0.31097</cdr:y>
    </cdr:from>
    <cdr:to>
      <cdr:x>0.52542</cdr:x>
      <cdr:y>0.54065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657436"/>
          <a:ext cx="79208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0.31356</cdr:x>
      <cdr:y>0.44608</cdr:y>
    </cdr:from>
    <cdr:to>
      <cdr:x>0.50592</cdr:x>
      <cdr:y>0.61764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2377516"/>
          <a:ext cx="163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0.02542</cdr:x>
      <cdr:y>0.32448</cdr:y>
    </cdr:from>
    <cdr:to>
      <cdr:x>0.20084</cdr:x>
      <cdr:y>0.63522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" y="1729444"/>
          <a:ext cx="1490464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0.63559</cdr:x>
      <cdr:y>0.4731</cdr:y>
    </cdr:from>
    <cdr:to>
      <cdr:x>0.74321</cdr:x>
      <cdr:y>0.64466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00600" y="25215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0.28814</cdr:x>
      <cdr:y>0.22991</cdr:y>
    </cdr:from>
    <cdr:to>
      <cdr:x>0.39575</cdr:x>
      <cdr:y>0.40147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8272" y="12253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0.27119</cdr:x>
      <cdr:y>0.20289</cdr:y>
    </cdr:from>
    <cdr:to>
      <cdr:x>0.3788</cdr:x>
      <cdr:y>0.37445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256" y="10813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0.69492</cdr:x>
      <cdr:y>0.10832</cdr:y>
    </cdr:from>
    <cdr:to>
      <cdr:x>0.93812</cdr:x>
      <cdr:y>0.27988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4656" y="577316"/>
          <a:ext cx="20665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Национальная экономика-11,2%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0.74576</cdr:x>
      <cdr:y>0.29746</cdr:y>
    </cdr:from>
    <cdr:to>
      <cdr:x>0.97458</cdr:x>
      <cdr:y>0.46902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36704" y="1585428"/>
          <a:ext cx="19442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0.77119</cdr:x>
      <cdr:y>0.31074</cdr:y>
    </cdr:from>
    <cdr:to>
      <cdr:x>0.8788</cdr:x>
      <cdr:y>0.4823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5272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Национальная оборона-0,7%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0.77966</cdr:x>
      <cdr:y>0.45935</cdr:y>
    </cdr:from>
    <cdr:to>
      <cdr:x>0.88728</cdr:x>
      <cdr:y>0.63091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62473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ЖКХ-17,8%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0.79661</cdr:x>
      <cdr:y>0.67552</cdr:y>
    </cdr:from>
    <cdr:to>
      <cdr:x>0.90423</cdr:x>
      <cdr:y>0.84708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68752" y="36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Социальная политика-0,97%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A2AE-F67A-4C3F-AF91-1B3051D68ABB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7041-79FB-40F7-8680-65D6C8EB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7041-79FB-40F7-8680-65D6C8EB00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449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32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08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70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854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74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31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52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6786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466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123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6632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Вольно-Донского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Морозовского 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2018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90876" y="2420888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28512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</a:t>
            </a:r>
            <a:r>
              <a:rPr lang="ru-RU" dirty="0" smtClean="0"/>
              <a:t>Вольно-Донского </a:t>
            </a:r>
            <a:r>
              <a:rPr lang="ru-RU" dirty="0"/>
              <a:t>сельского 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552728" y="188640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</p:spTree>
    <p:extLst>
      <p:ext uri="{BB962C8B-B14F-4D97-AF65-F5344CB8AC3E}">
        <p14:creationId xmlns=""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Вольно-Донского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18г 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71600" y="836712"/>
            <a:ext cx="6869398" cy="3140968"/>
            <a:chOff x="971600" y="836712"/>
            <a:chExt cx="6869398" cy="314096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71600" y="836712"/>
              <a:ext cx="6659082" cy="3140968"/>
              <a:chOff x="971600" y="836712"/>
              <a:chExt cx="6659082" cy="3140968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836712"/>
                <a:ext cx="6659082" cy="3140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8549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11179,5,0</a:t>
              </a:r>
              <a:endParaRPr lang="ru-RU" sz="3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5"/>
              <a:ext cx="154080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11280,9</a:t>
              </a:r>
            </a:p>
            <a:p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6914" y="422108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914" y="6402814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реализации имущества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муниципльной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914" y="470365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738518"/>
            <a:ext cx="3209424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472514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250686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221088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0683" y="5805264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6309320"/>
            <a:ext cx="316633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4221088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7325,5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6334780"/>
            <a:ext cx="500066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1,5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5733256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3475" y="4842157"/>
            <a:ext cx="71326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3754025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3811,5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635896" y="6572091"/>
            <a:ext cx="2456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3"/>
            <a:endCxn id="23" idx="1"/>
          </p:cNvCxnSpPr>
          <p:nvPr/>
        </p:nvCxnSpPr>
        <p:spPr>
          <a:xfrm flipV="1">
            <a:off x="3635896" y="4374977"/>
            <a:ext cx="288032" cy="138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35896" y="3907795"/>
            <a:ext cx="288032" cy="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35896" y="4996046"/>
            <a:ext cx="29757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>
            <a:off x="3635896" y="5839237"/>
            <a:ext cx="288032" cy="479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/>
          <p:nvPr/>
        </p:nvSpPr>
        <p:spPr>
          <a:xfrm>
            <a:off x="8358105" y="3754057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3829,5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92"/>
          <p:cNvSpPr/>
          <p:nvPr/>
        </p:nvSpPr>
        <p:spPr>
          <a:xfrm>
            <a:off x="8388424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77,1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8388424" y="5266074"/>
            <a:ext cx="755576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1261,9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8" y="4251865"/>
            <a:ext cx="8257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3946,9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/>
          <p:nvPr/>
        </p:nvSpPr>
        <p:spPr>
          <a:xfrm>
            <a:off x="8373428" y="580526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109,6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Прямоугольник 3097"/>
          <p:cNvSpPr/>
          <p:nvPr/>
        </p:nvSpPr>
        <p:spPr>
          <a:xfrm>
            <a:off x="8316416" y="6381328"/>
            <a:ext cx="82758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1994,1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>
            <a:off x="8069456" y="3907795"/>
            <a:ext cx="288649" cy="1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 flipV="1">
            <a:off x="8057022" y="4886612"/>
            <a:ext cx="331402" cy="7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8057022" y="5419963"/>
            <a:ext cx="3314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32151" y="4390365"/>
            <a:ext cx="286147" cy="15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 flipV="1">
            <a:off x="8057021" y="5959153"/>
            <a:ext cx="316407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7" name="Прямая со стрелкой 3126"/>
          <p:cNvCxnSpPr>
            <a:stCxn id="22" idx="3"/>
            <a:endCxn id="3098" idx="1"/>
          </p:cNvCxnSpPr>
          <p:nvPr/>
        </p:nvCxnSpPr>
        <p:spPr>
          <a:xfrm>
            <a:off x="8026370" y="6478597"/>
            <a:ext cx="290046" cy="56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92" grpId="0" animBg="1"/>
      <p:bldP spid="3093" grpId="0" animBg="1"/>
      <p:bldP spid="3094" grpId="0" animBg="1"/>
      <p:bldP spid="3096" grpId="0" animBg="1"/>
      <p:bldP spid="3097" grpId="0" animBg="1"/>
      <p:bldP spid="3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Вольно-Донского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692696"/>
            <a:ext cx="8424936" cy="5919788"/>
            <a:chOff x="467544" y="692696"/>
            <a:chExt cx="8424936" cy="5919788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987245689"/>
                </p:ext>
              </p:extLst>
            </p:nvPr>
          </p:nvGraphicFramePr>
          <p:xfrm>
            <a:off x="467544" y="692696"/>
            <a:ext cx="8424936" cy="5919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6142321" y="2419966"/>
              <a:ext cx="144016" cy="14401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2321" y="1196752"/>
              <a:ext cx="144016" cy="144016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2321" y="2996952"/>
              <a:ext cx="144016" cy="144016"/>
            </a:xfrm>
            <a:prstGeom prst="rect">
              <a:avLst/>
            </a:prstGeom>
            <a:solidFill>
              <a:srgbClr val="CC99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42321" y="4014370"/>
              <a:ext cx="144016" cy="144016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42321" y="5229200"/>
              <a:ext cx="144016" cy="144016"/>
            </a:xfrm>
            <a:prstGeom prst="rect">
              <a:avLst/>
            </a:prstGeom>
            <a:solidFill>
              <a:srgbClr val="003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90619" y="4941168"/>
              <a:ext cx="9001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142321" y="5988140"/>
              <a:ext cx="144016" cy="144016"/>
            </a:xfrm>
            <a:prstGeom prst="rect">
              <a:avLst/>
            </a:prstGeom>
            <a:solidFill>
              <a:srgbClr val="66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211960" y="5013176"/>
              <a:ext cx="144016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9912" y="508518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3881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Вольно-Донского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8298658"/>
              </p:ext>
            </p:extLst>
          </p:nvPr>
        </p:nvGraphicFramePr>
        <p:xfrm>
          <a:off x="323528" y="1268760"/>
          <a:ext cx="8496944" cy="53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08528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flipH="1" flipV="1">
            <a:off x="2317033" y="2204864"/>
            <a:ext cx="1326713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55776" y="191166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качественными жилищно-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коммунальнымиуслугами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8026" y="185873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809" y="1124744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муниципальными финансами»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694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413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6256" y="4499279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2780928"/>
            <a:ext cx="2016224" cy="144016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среды»</a:t>
            </a:r>
          </a:p>
        </p:txBody>
      </p:sp>
      <p:cxnSp>
        <p:nvCxnSpPr>
          <p:cNvPr id="19" name="Прямая со стрелкой 18"/>
          <p:cNvCxnSpPr>
            <a:endCxn id="6" idx="2"/>
          </p:cNvCxnSpPr>
          <p:nvPr/>
        </p:nvCxnSpPr>
        <p:spPr>
          <a:xfrm flipH="1" flipV="1">
            <a:off x="3563888" y="1631326"/>
            <a:ext cx="504056" cy="933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2"/>
          </p:cNvCxnSpPr>
          <p:nvPr/>
        </p:nvCxnSpPr>
        <p:spPr>
          <a:xfrm flipV="1">
            <a:off x="5220072" y="1626033"/>
            <a:ext cx="466066" cy="938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86138" y="2095468"/>
            <a:ext cx="1190118" cy="82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86138" y="4005064"/>
            <a:ext cx="1190118" cy="654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326638" y="3962400"/>
            <a:ext cx="1317107" cy="697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203848" y="2342026"/>
            <a:ext cx="2880320" cy="2466915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Вольно-Донского 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17" idx="6"/>
            <a:endCxn id="14" idx="1"/>
          </p:cNvCxnSpPr>
          <p:nvPr/>
        </p:nvCxnSpPr>
        <p:spPr>
          <a:xfrm flipV="1">
            <a:off x="6084168" y="3501008"/>
            <a:ext cx="792088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0" idx="3"/>
          </p:cNvCxnSpPr>
          <p:nvPr/>
        </p:nvCxnSpPr>
        <p:spPr>
          <a:xfrm flipH="1" flipV="1">
            <a:off x="2295918" y="3501008"/>
            <a:ext cx="907930" cy="74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188" y="3352722"/>
            <a:ext cx="1625624" cy="15255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27584" y="1700808"/>
            <a:ext cx="6768752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251</Words>
  <Application>Microsoft Office PowerPoint</Application>
  <PresentationFormat>Экран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111</cp:revision>
  <dcterms:created xsi:type="dcterms:W3CDTF">2017-11-25T17:16:26Z</dcterms:created>
  <dcterms:modified xsi:type="dcterms:W3CDTF">2020-02-13T11:30:41Z</dcterms:modified>
</cp:coreProperties>
</file>